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  <p:sldMasterId id="2147483674" r:id="rId4"/>
    <p:sldMasterId id="2147483686" r:id="rId5"/>
    <p:sldMasterId id="2147483700" r:id="rId6"/>
    <p:sldMasterId id="2147483712" r:id="rId7"/>
  </p:sldMasterIdLst>
  <p:notesMasterIdLst>
    <p:notesMasterId r:id="rId29"/>
  </p:notesMasterIdLst>
  <p:sldIdLst>
    <p:sldId id="291" r:id="rId8"/>
    <p:sldId id="277" r:id="rId9"/>
    <p:sldId id="287" r:id="rId10"/>
    <p:sldId id="257" r:id="rId11"/>
    <p:sldId id="292" r:id="rId12"/>
    <p:sldId id="294" r:id="rId13"/>
    <p:sldId id="300" r:id="rId14"/>
    <p:sldId id="301" r:id="rId15"/>
    <p:sldId id="302" r:id="rId16"/>
    <p:sldId id="326" r:id="rId17"/>
    <p:sldId id="329" r:id="rId18"/>
    <p:sldId id="330" r:id="rId19"/>
    <p:sldId id="335" r:id="rId20"/>
    <p:sldId id="350" r:id="rId21"/>
    <p:sldId id="351" r:id="rId22"/>
    <p:sldId id="352" r:id="rId23"/>
    <p:sldId id="354" r:id="rId24"/>
    <p:sldId id="355" r:id="rId25"/>
    <p:sldId id="372" r:id="rId26"/>
    <p:sldId id="373" r:id="rId27"/>
    <p:sldId id="3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364" autoAdjust="0"/>
  </p:normalViewPr>
  <p:slideViewPr>
    <p:cSldViewPr snapToGrid="0">
      <p:cViewPr varScale="1">
        <p:scale>
          <a:sx n="68" d="100"/>
          <a:sy n="68" d="100"/>
        </p:scale>
        <p:origin x="7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5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Relationship Id="rId8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43B81-D231-4945-A774-9C35CA36E999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257C9-E508-4C78-A174-1BF09052CE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62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257C9-E508-4C78-A174-1BF09052CE7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876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257C9-E508-4C78-A174-1BF09052CE7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177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257C9-E508-4C78-A174-1BF09052CE7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357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92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257C9-E508-4C78-A174-1BF09052CE7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4627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257C9-E508-4C78-A174-1BF09052CE7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268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257C9-E508-4C78-A174-1BF09052CE7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0657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257C9-E508-4C78-A174-1BF09052CE7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8219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257C9-E508-4C78-A174-1BF09052CE7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183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257C9-E508-4C78-A174-1BF09052CE7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310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257C9-E508-4C78-A174-1BF09052CE7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629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381125"/>
          </a:xfrm>
        </p:spPr>
        <p:txBody>
          <a:bodyPr anchor="b">
            <a:noAutofit/>
          </a:bodyPr>
          <a:lstStyle>
            <a:lvl1pPr algn="ctr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04651"/>
            <a:ext cx="9144000" cy="782493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1556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raph &amp; text_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1" y="1144588"/>
            <a:ext cx="10314904" cy="4651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4"/>
          </p:nvPr>
        </p:nvSpPr>
        <p:spPr>
          <a:xfrm>
            <a:off x="838200" y="1609725"/>
            <a:ext cx="10443694" cy="3258489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38200" y="4868215"/>
            <a:ext cx="10443693" cy="1390917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4826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raph &amp; text_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38200" y="1144588"/>
            <a:ext cx="10315575" cy="4524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4"/>
          </p:nvPr>
        </p:nvSpPr>
        <p:spPr>
          <a:xfrm>
            <a:off x="6259513" y="1597025"/>
            <a:ext cx="5086350" cy="4649788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838200" y="1597025"/>
            <a:ext cx="5381625" cy="46624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9556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A9DE61E-BFA3-49ED-B5AE-395454FC5E3C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04902" cy="686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08237" y="1662113"/>
            <a:ext cx="6890309" cy="17891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6501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116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69B21-8C3F-A3E3-5921-6C7DDF8997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1487" y="1894866"/>
            <a:ext cx="6470468" cy="1445123"/>
          </a:xfrm>
        </p:spPr>
        <p:txBody>
          <a:bodyPr anchor="b">
            <a:normAutofit/>
          </a:bodyPr>
          <a:lstStyle>
            <a:lvl1pPr algn="l">
              <a:defRPr sz="28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179CF8-CD8E-3A6E-EFC3-020A2AB3D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102" y="4079716"/>
            <a:ext cx="6285412" cy="82627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576DD-BE67-F939-92CD-833D90EC7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60C3D8-E72A-4936-98EE-800A95E0CD88}" type="slidenum">
              <a:rPr kumimoji="0" lang="en-IN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7D7B50-856A-7C02-EB4A-8F1F266AFA90}"/>
              </a:ext>
            </a:extLst>
          </p:cNvPr>
          <p:cNvCxnSpPr>
            <a:cxnSpLocks/>
          </p:cNvCxnSpPr>
          <p:nvPr userDrawn="1"/>
        </p:nvCxnSpPr>
        <p:spPr>
          <a:xfrm>
            <a:off x="1001486" y="3709852"/>
            <a:ext cx="64704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611A8AD-47E5-9D14-F816-97540CD0A0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532" y1="25301" x2="43165" y2="22892"/>
                        <a14:foregroundMark x1="28058" y1="51807" x2="43165" y2="61446"/>
                        <a14:foregroundMark x1="16547" y1="77711" x2="16547" y2="77711"/>
                        <a14:foregroundMark x1="28777" y1="80120" x2="28777" y2="80120"/>
                        <a14:foregroundMark x1="41007" y1="74699" x2="41007" y2="74699"/>
                        <a14:foregroundMark x1="52518" y1="75904" x2="52518" y2="75904"/>
                        <a14:foregroundMark x1="63309" y1="77108" x2="63309" y2="77108"/>
                        <a14:foregroundMark x1="76259" y1="78916" x2="76259" y2="78916"/>
                        <a14:foregroundMark x1="87050" y1="79518" x2="87050" y2="795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4206" y="26586"/>
            <a:ext cx="614806" cy="734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433BD-B6DB-EE87-4FFE-EED24D54E5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0" b="89655" l="9942" r="92105">
                        <a14:foregroundMark x1="15205" y1="58621" x2="15205" y2="58621"/>
                        <a14:foregroundMark x1="57310" y1="37931" x2="57310" y2="37931"/>
                        <a14:foregroundMark x1="68713" y1="35632" x2="68713" y2="35632"/>
                        <a14:foregroundMark x1="67544" y1="41954" x2="67544" y2="41954"/>
                        <a14:foregroundMark x1="72222" y1="37356" x2="72222" y2="37356"/>
                        <a14:foregroundMark x1="80702" y1="33908" x2="80702" y2="33908"/>
                        <a14:foregroundMark x1="76023" y1="29885" x2="76023" y2="29885"/>
                        <a14:foregroundMark x1="92105" y1="36782" x2="92105" y2="367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069" y="13066"/>
            <a:ext cx="1496291" cy="76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26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C7748-1DD4-2149-E1D9-9F8CEA7537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3431"/>
            <a:ext cx="10515600" cy="68580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21A51-880B-D222-EC98-1AD6D9F41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ACFA1-CA88-465C-B933-35698484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60C3D8-E72A-4936-98EE-800A95E0CD88}" type="slidenum">
              <a:rPr kumimoji="0" lang="en-IN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69BB13-3C79-00D7-D84E-922CABAD5F18}"/>
              </a:ext>
            </a:extLst>
          </p:cNvPr>
          <p:cNvCxnSpPr/>
          <p:nvPr userDrawn="1"/>
        </p:nvCxnSpPr>
        <p:spPr>
          <a:xfrm>
            <a:off x="838200" y="1031966"/>
            <a:ext cx="105156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705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F239-8783-8A00-90CB-0678D973B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9110172" cy="216399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93EC3-4B10-F9CA-FD31-AA7722842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057449"/>
            <a:ext cx="911017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B360A-99B5-B3D7-44C7-736938884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60C3D8-E72A-4936-98EE-800A95E0CD88}" type="slidenum">
              <a:rPr kumimoji="0" lang="en-IN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8410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E3A66-32B3-CA71-6199-2ED92B47E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42304-E00E-163E-75D3-2CCF972305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E2002D-3BC1-DAF7-62AF-32935CB41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563692-C090-181B-0072-08C523D9BB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8829" y="5441949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482541-AC1E-4DD8-BED6-635647DEBDA7}" type="datetime1">
              <a:rPr kumimoji="0" lang="en-IN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25-09-2023</a:t>
            </a:fld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46D50-004D-DDE3-CBE3-AAB4D4EE7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58724-75AA-08E6-5D74-76F4A09F4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60C3D8-E72A-4936-98EE-800A95E0CD88}" type="slidenum">
              <a:rPr kumimoji="0" lang="en-IN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1A6F72-A91E-56DF-6478-B41100F82031}"/>
              </a:ext>
            </a:extLst>
          </p:cNvPr>
          <p:cNvCxnSpPr/>
          <p:nvPr userDrawn="1"/>
        </p:nvCxnSpPr>
        <p:spPr>
          <a:xfrm>
            <a:off x="838200" y="1031966"/>
            <a:ext cx="105156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4947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2D47C-2218-71E0-E0D4-F14022C4A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487" y="123394"/>
            <a:ext cx="10515600" cy="8848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1B6EC-A0C3-F4B7-3F95-40BD30599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8DD22-C755-E4F0-1996-8B174B969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18BDB-72A2-9AFE-E11D-293DDD7F7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E52750-ED97-8D2A-EA9B-874C2BAF13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931280-E385-613E-FF98-F158A1B45D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8829" y="5441949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134B13-5876-4D29-A0AD-246725A6FAB8}" type="datetime1">
              <a:rPr kumimoji="0" lang="en-IN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25-09-2023</a:t>
            </a:fld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9AFC77-7330-5218-A8E2-BA0B09B6A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4D303-E6D7-403A-9563-C9361AA34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60C3D8-E72A-4936-98EE-800A95E0CD88}" type="slidenum">
              <a:rPr kumimoji="0" lang="en-IN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9EEF70-9E4D-7E80-693E-C5541BEDD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479" y="1162748"/>
            <a:ext cx="10522608" cy="1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554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01E00-F9DE-9B2E-B052-ADAB0B7F5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F27CD-350D-789B-011D-8CC2A0D3DE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8829" y="5441949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7E15E6-0281-4818-924A-F4935FD71F85}" type="datetime1">
              <a:rPr kumimoji="0" lang="en-IN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25-09-2023</a:t>
            </a:fld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33A1DA-F642-623D-979C-ECEA38535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60E65-40CF-7F27-304B-8356A76B3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60C3D8-E72A-4936-98EE-800A95E0CD88}" type="slidenum">
              <a:rPr kumimoji="0" lang="en-IN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475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075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146F5-7E7D-B4E7-D6D2-8015EE94B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E8A1F-4DC4-FC23-C420-19BA98E24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D814EE-7C1D-2087-354D-E11F79027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332EC-2D1E-3732-1339-2674D43C4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D6A6D-979D-1A53-1AD0-902226D54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60C3D8-E72A-4936-98EE-800A95E0CD88}" type="slidenum">
              <a:rPr kumimoji="0" lang="en-IN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3761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1C564-5FEB-BA03-B6B2-82475F01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FE30A4-7F19-F588-639B-EBAD3C90AC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1C256C-483E-ECBC-0732-4264109DB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84857-552E-A4AF-65A4-4A05984FA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ED08D-17B1-C130-7376-391818432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60C3D8-E72A-4936-98EE-800A95E0CD88}" type="slidenum">
              <a:rPr kumimoji="0" lang="en-IN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3559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F673C-6608-4A68-E7A0-A02D95E29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63491-11F4-088C-2C37-86D773174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0B05-309E-AA96-5334-8EBA0FF7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8829" y="5441949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6BC161-A63C-4E70-A1B0-4A2D167FFF27}" type="datetime1">
              <a:rPr kumimoji="0" lang="en-IN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25-09-2023</a:t>
            </a:fld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AADD-0EDF-FC61-3020-524D5BBAF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EBD94-3B27-6028-1A0A-C006ACDE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60C3D8-E72A-4936-98EE-800A95E0CD88}" type="slidenum">
              <a:rPr kumimoji="0" lang="en-IN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8824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84BCD5-6F53-A081-84D6-C247905A28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04432-F891-7FF3-FE0F-93D72F171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5E0E7-EF0B-FD2A-96FC-97C93FD5A6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8829" y="5441949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C5BA47-F42C-47C2-8136-8E82F80B5B04}" type="datetime1">
              <a:rPr kumimoji="0" lang="en-IN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25-09-2023</a:t>
            </a:fld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731B3-CA5D-E3AF-9551-2898F5DAA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84738-58BA-74BA-6E29-148A042F3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60C3D8-E72A-4936-98EE-800A95E0CD88}" type="slidenum">
              <a:rPr kumimoji="0" lang="en-IN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0242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P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EDFC9-FF87-53A0-336A-FF14EC5055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00894" y="1977862"/>
            <a:ext cx="5503026" cy="2103688"/>
          </a:xfrm>
          <a:ln>
            <a:noFill/>
          </a:ln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THANK YOU 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33F754-1202-7AD9-FF67-926CE0D3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60C3D8-E72A-4936-98EE-800A95E0CD88}" type="slidenum">
              <a:rPr kumimoji="0" lang="en-IN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9B3E1-B344-6E43-A433-D41146DEE0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532" y1="25301" x2="43165" y2="22892"/>
                        <a14:foregroundMark x1="28058" y1="51807" x2="43165" y2="61446"/>
                        <a14:foregroundMark x1="16547" y1="77711" x2="16547" y2="77711"/>
                        <a14:foregroundMark x1="28777" y1="80120" x2="28777" y2="80120"/>
                        <a14:foregroundMark x1="41007" y1="74699" x2="41007" y2="74699"/>
                        <a14:foregroundMark x1="52518" y1="75904" x2="52518" y2="75904"/>
                        <a14:foregroundMark x1="63309" y1="77108" x2="63309" y2="77108"/>
                        <a14:foregroundMark x1="76259" y1="78916" x2="76259" y2="78916"/>
                        <a14:foregroundMark x1="87050" y1="79518" x2="87050" y2="795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0301" y="5484944"/>
            <a:ext cx="614806" cy="734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50190A-625D-3AC9-A2F9-A698C8C84F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0" b="89655" l="9942" r="92105">
                        <a14:foregroundMark x1="15205" y1="58621" x2="15205" y2="58621"/>
                        <a14:foregroundMark x1="57310" y1="37931" x2="57310" y2="37931"/>
                        <a14:foregroundMark x1="68713" y1="35632" x2="68713" y2="35632"/>
                        <a14:foregroundMark x1="67544" y1="41954" x2="67544" y2="41954"/>
                        <a14:foregroundMark x1="72222" y1="37356" x2="72222" y2="37356"/>
                        <a14:foregroundMark x1="80702" y1="33908" x2="80702" y2="33908"/>
                        <a14:foregroundMark x1="76023" y1="29885" x2="76023" y2="29885"/>
                        <a14:foregroundMark x1="92105" y1="36782" x2="92105" y2="367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4786" y="5457902"/>
            <a:ext cx="1496291" cy="76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945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381125"/>
          </a:xfrm>
        </p:spPr>
        <p:txBody>
          <a:bodyPr anchor="b">
            <a:noAutofit/>
          </a:bodyPr>
          <a:lstStyle>
            <a:lvl1pPr algn="ctr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04651"/>
            <a:ext cx="9144000" cy="782493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71580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44597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1" y="1738648"/>
            <a:ext cx="6348211" cy="130300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430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38200" y="1144589"/>
            <a:ext cx="10315575" cy="50165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36604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0" y="1144589"/>
            <a:ext cx="10315575" cy="50165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9747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1" y="1738648"/>
            <a:ext cx="6348211" cy="130300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179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9" y="365125"/>
            <a:ext cx="10299700" cy="7794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12925"/>
            <a:ext cx="5157787" cy="6921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12925"/>
            <a:ext cx="5183188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39788" y="1144588"/>
            <a:ext cx="10299700" cy="50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73721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4 Content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282" y="1911057"/>
            <a:ext cx="662051" cy="18597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986" y="1911056"/>
            <a:ext cx="662051" cy="18597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282" y="4133704"/>
            <a:ext cx="662051" cy="18597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986" y="4133703"/>
            <a:ext cx="662051" cy="1859761"/>
          </a:xfrm>
          <a:prstGeom prst="rect">
            <a:avLst/>
          </a:prstGeom>
        </p:spPr>
      </p:pic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838200" y="1144588"/>
            <a:ext cx="10315575" cy="4905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quarter" idx="14"/>
          </p:nvPr>
        </p:nvSpPr>
        <p:spPr>
          <a:xfrm>
            <a:off x="2014538" y="1911350"/>
            <a:ext cx="4081462" cy="1858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8"/>
          </p:nvPr>
        </p:nvSpPr>
        <p:spPr>
          <a:xfrm>
            <a:off x="6919037" y="1931051"/>
            <a:ext cx="4081463" cy="185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9"/>
          </p:nvPr>
        </p:nvSpPr>
        <p:spPr>
          <a:xfrm>
            <a:off x="2014538" y="4146193"/>
            <a:ext cx="4081462" cy="18716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5" name="Content Placeholder 34"/>
          <p:cNvSpPr>
            <a:spLocks noGrp="1"/>
          </p:cNvSpPr>
          <p:nvPr>
            <p:ph sz="quarter" idx="20"/>
          </p:nvPr>
        </p:nvSpPr>
        <p:spPr>
          <a:xfrm>
            <a:off x="6919037" y="4140851"/>
            <a:ext cx="4081463" cy="18770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7613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741867"/>
            <a:ext cx="3932237" cy="627845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741867"/>
            <a:ext cx="6172200" cy="44013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69712"/>
            <a:ext cx="3932237" cy="377351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839788" y="1144588"/>
            <a:ext cx="10300436" cy="4778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839788" y="334963"/>
            <a:ext cx="10300436" cy="809625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4962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790163"/>
            <a:ext cx="3932237" cy="556388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790161"/>
            <a:ext cx="6172200" cy="43273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46551"/>
            <a:ext cx="3932237" cy="377091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373488"/>
            <a:ext cx="10299700" cy="783208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839788" y="1156694"/>
            <a:ext cx="10287000" cy="485139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86102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raph &amp; text_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1" y="1144588"/>
            <a:ext cx="10314904" cy="4651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4"/>
          </p:nvPr>
        </p:nvSpPr>
        <p:spPr>
          <a:xfrm>
            <a:off x="838200" y="1609725"/>
            <a:ext cx="10443694" cy="3258489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38200" y="4868215"/>
            <a:ext cx="10443693" cy="1390917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8064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raph &amp; text_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38200" y="1144588"/>
            <a:ext cx="10315575" cy="4524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4"/>
          </p:nvPr>
        </p:nvSpPr>
        <p:spPr>
          <a:xfrm>
            <a:off x="6259513" y="1597025"/>
            <a:ext cx="5086350" cy="4649788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838200" y="1597025"/>
            <a:ext cx="5381625" cy="46624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0682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A9DE61E-BFA3-49ED-B5AE-395454FC5E3C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04902" cy="686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08237" y="1662113"/>
            <a:ext cx="6890309" cy="17891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2559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3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19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398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59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99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195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39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593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103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294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6193" y="6492883"/>
            <a:ext cx="545809" cy="365125"/>
          </a:xfrm>
        </p:spPr>
        <p:txBody>
          <a:bodyPr/>
          <a:lstStyle>
            <a:lvl1pPr algn="ctr">
              <a:defRPr sz="1470"/>
            </a:lvl1pPr>
          </a:lstStyle>
          <a:p>
            <a:pPr marL="0" marR="0" lvl="0" indent="0" algn="ctr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47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294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7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66046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103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294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103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294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2978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8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3674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8"/>
            <a:ext cx="10363200" cy="1500187"/>
          </a:xfrm>
        </p:spPr>
        <p:txBody>
          <a:bodyPr anchor="b"/>
          <a:lstStyle>
            <a:lvl1pPr marL="0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1pPr>
            <a:lvl2pPr marL="419924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839847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3pPr>
            <a:lvl4pPr marL="1259771" indent="0">
              <a:buNone/>
              <a:defRPr sz="1285">
                <a:solidFill>
                  <a:schemeClr val="tx1">
                    <a:tint val="75000"/>
                  </a:schemeClr>
                </a:solidFill>
              </a:defRPr>
            </a:lvl4pPr>
            <a:lvl5pPr marL="1679695" indent="0">
              <a:buNone/>
              <a:defRPr sz="1285">
                <a:solidFill>
                  <a:schemeClr val="tx1">
                    <a:tint val="75000"/>
                  </a:schemeClr>
                </a:solidFill>
              </a:defRPr>
            </a:lvl5pPr>
            <a:lvl6pPr marL="2099619" indent="0">
              <a:buNone/>
              <a:defRPr sz="1285">
                <a:solidFill>
                  <a:schemeClr val="tx1">
                    <a:tint val="75000"/>
                  </a:schemeClr>
                </a:solidFill>
              </a:defRPr>
            </a:lvl6pPr>
            <a:lvl7pPr marL="2519541" indent="0">
              <a:buNone/>
              <a:defRPr sz="1285">
                <a:solidFill>
                  <a:schemeClr val="tx1">
                    <a:tint val="75000"/>
                  </a:schemeClr>
                </a:solidFill>
              </a:defRPr>
            </a:lvl7pPr>
            <a:lvl8pPr marL="2939466" indent="0">
              <a:buNone/>
              <a:defRPr sz="1285">
                <a:solidFill>
                  <a:schemeClr val="tx1">
                    <a:tint val="75000"/>
                  </a:schemeClr>
                </a:solidFill>
              </a:defRPr>
            </a:lvl8pPr>
            <a:lvl9pPr marL="3359389" indent="0">
              <a:buNone/>
              <a:defRPr sz="12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103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294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103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294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5333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38200" y="1144589"/>
            <a:ext cx="10315575" cy="50165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11581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571"/>
            </a:lvl1pPr>
            <a:lvl2pPr>
              <a:defRPr sz="2204"/>
            </a:lvl2pPr>
            <a:lvl3pPr>
              <a:defRPr sz="1837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571"/>
            </a:lvl1pPr>
            <a:lvl2pPr>
              <a:defRPr sz="2204"/>
            </a:lvl2pPr>
            <a:lvl3pPr>
              <a:defRPr sz="1837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103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294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103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294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0924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3" y="1535115"/>
            <a:ext cx="5386917" cy="639762"/>
          </a:xfrm>
        </p:spPr>
        <p:txBody>
          <a:bodyPr anchor="b"/>
          <a:lstStyle>
            <a:lvl1pPr marL="0" indent="0">
              <a:buNone/>
              <a:defRPr sz="2204" b="1"/>
            </a:lvl1pPr>
            <a:lvl2pPr marL="419924" indent="0">
              <a:buNone/>
              <a:defRPr sz="1837" b="1"/>
            </a:lvl2pPr>
            <a:lvl3pPr marL="839847" indent="0">
              <a:buNone/>
              <a:defRPr sz="1653" b="1"/>
            </a:lvl3pPr>
            <a:lvl4pPr marL="1259771" indent="0">
              <a:buNone/>
              <a:defRPr sz="1470" b="1"/>
            </a:lvl4pPr>
            <a:lvl5pPr marL="1679695" indent="0">
              <a:buNone/>
              <a:defRPr sz="1470" b="1"/>
            </a:lvl5pPr>
            <a:lvl6pPr marL="2099619" indent="0">
              <a:buNone/>
              <a:defRPr sz="1470" b="1"/>
            </a:lvl6pPr>
            <a:lvl7pPr marL="2519541" indent="0">
              <a:buNone/>
              <a:defRPr sz="1470" b="1"/>
            </a:lvl7pPr>
            <a:lvl8pPr marL="2939466" indent="0">
              <a:buNone/>
              <a:defRPr sz="1470" b="1"/>
            </a:lvl8pPr>
            <a:lvl9pPr marL="3359389" indent="0">
              <a:buNone/>
              <a:defRPr sz="147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917" cy="3951288"/>
          </a:xfrm>
        </p:spPr>
        <p:txBody>
          <a:bodyPr/>
          <a:lstStyle>
            <a:lvl1pPr>
              <a:defRPr sz="2204"/>
            </a:lvl1pPr>
            <a:lvl2pPr>
              <a:defRPr sz="1837"/>
            </a:lvl2pPr>
            <a:lvl3pPr>
              <a:defRPr sz="1653"/>
            </a:lvl3pPr>
            <a:lvl4pPr>
              <a:defRPr sz="1470"/>
            </a:lvl4pPr>
            <a:lvl5pPr>
              <a:defRPr sz="1470"/>
            </a:lvl5pPr>
            <a:lvl6pPr>
              <a:defRPr sz="1470"/>
            </a:lvl6pPr>
            <a:lvl7pPr>
              <a:defRPr sz="1470"/>
            </a:lvl7pPr>
            <a:lvl8pPr>
              <a:defRPr sz="1470"/>
            </a:lvl8pPr>
            <a:lvl9pPr>
              <a:defRPr sz="14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5"/>
            <a:ext cx="5389034" cy="639762"/>
          </a:xfrm>
        </p:spPr>
        <p:txBody>
          <a:bodyPr anchor="b"/>
          <a:lstStyle>
            <a:lvl1pPr marL="0" indent="0">
              <a:buNone/>
              <a:defRPr sz="2204" b="1"/>
            </a:lvl1pPr>
            <a:lvl2pPr marL="419924" indent="0">
              <a:buNone/>
              <a:defRPr sz="1837" b="1"/>
            </a:lvl2pPr>
            <a:lvl3pPr marL="839847" indent="0">
              <a:buNone/>
              <a:defRPr sz="1653" b="1"/>
            </a:lvl3pPr>
            <a:lvl4pPr marL="1259771" indent="0">
              <a:buNone/>
              <a:defRPr sz="1470" b="1"/>
            </a:lvl4pPr>
            <a:lvl5pPr marL="1679695" indent="0">
              <a:buNone/>
              <a:defRPr sz="1470" b="1"/>
            </a:lvl5pPr>
            <a:lvl6pPr marL="2099619" indent="0">
              <a:buNone/>
              <a:defRPr sz="1470" b="1"/>
            </a:lvl6pPr>
            <a:lvl7pPr marL="2519541" indent="0">
              <a:buNone/>
              <a:defRPr sz="1470" b="1"/>
            </a:lvl7pPr>
            <a:lvl8pPr marL="2939466" indent="0">
              <a:buNone/>
              <a:defRPr sz="1470" b="1"/>
            </a:lvl8pPr>
            <a:lvl9pPr marL="3359389" indent="0">
              <a:buNone/>
              <a:defRPr sz="147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4" cy="3951288"/>
          </a:xfrm>
        </p:spPr>
        <p:txBody>
          <a:bodyPr/>
          <a:lstStyle>
            <a:lvl1pPr>
              <a:defRPr sz="2204"/>
            </a:lvl1pPr>
            <a:lvl2pPr>
              <a:defRPr sz="1837"/>
            </a:lvl2pPr>
            <a:lvl3pPr>
              <a:defRPr sz="1653"/>
            </a:lvl3pPr>
            <a:lvl4pPr>
              <a:defRPr sz="1470"/>
            </a:lvl4pPr>
            <a:lvl5pPr>
              <a:defRPr sz="1470"/>
            </a:lvl5pPr>
            <a:lvl6pPr>
              <a:defRPr sz="1470"/>
            </a:lvl6pPr>
            <a:lvl7pPr>
              <a:defRPr sz="1470"/>
            </a:lvl7pPr>
            <a:lvl8pPr>
              <a:defRPr sz="1470"/>
            </a:lvl8pPr>
            <a:lvl9pPr>
              <a:defRPr sz="14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103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294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103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294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8069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103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294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103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294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98901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103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294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103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294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37670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5" cy="1162050"/>
          </a:xfrm>
          <a:prstGeom prst="rect">
            <a:avLst/>
          </a:prstGeom>
        </p:spPr>
        <p:txBody>
          <a:bodyPr anchor="b"/>
          <a:lstStyle>
            <a:lvl1pPr algn="l">
              <a:defRPr sz="183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8" y="273057"/>
            <a:ext cx="6815668" cy="5853113"/>
          </a:xfrm>
        </p:spPr>
        <p:txBody>
          <a:bodyPr/>
          <a:lstStyle>
            <a:lvl1pPr>
              <a:defRPr sz="2939"/>
            </a:lvl1pPr>
            <a:lvl2pPr>
              <a:defRPr sz="2571"/>
            </a:lvl2pPr>
            <a:lvl3pPr>
              <a:defRPr sz="2204"/>
            </a:lvl3pPr>
            <a:lvl4pPr>
              <a:defRPr sz="1837"/>
            </a:lvl4pPr>
            <a:lvl5pPr>
              <a:defRPr sz="1837"/>
            </a:lvl5pPr>
            <a:lvl6pPr>
              <a:defRPr sz="1837"/>
            </a:lvl6pPr>
            <a:lvl7pPr>
              <a:defRPr sz="1837"/>
            </a:lvl7pPr>
            <a:lvl8pPr>
              <a:defRPr sz="1837"/>
            </a:lvl8pPr>
            <a:lvl9pPr>
              <a:defRPr sz="183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10"/>
            <a:ext cx="4011085" cy="4691063"/>
          </a:xfrm>
        </p:spPr>
        <p:txBody>
          <a:bodyPr/>
          <a:lstStyle>
            <a:lvl1pPr marL="0" indent="0">
              <a:buNone/>
              <a:defRPr sz="1285"/>
            </a:lvl1pPr>
            <a:lvl2pPr marL="419924" indent="0">
              <a:buNone/>
              <a:defRPr sz="1103"/>
            </a:lvl2pPr>
            <a:lvl3pPr marL="839847" indent="0">
              <a:buNone/>
              <a:defRPr sz="919"/>
            </a:lvl3pPr>
            <a:lvl4pPr marL="1259771" indent="0">
              <a:buNone/>
              <a:defRPr sz="827"/>
            </a:lvl4pPr>
            <a:lvl5pPr marL="1679695" indent="0">
              <a:buNone/>
              <a:defRPr sz="827"/>
            </a:lvl5pPr>
            <a:lvl6pPr marL="2099619" indent="0">
              <a:buNone/>
              <a:defRPr sz="827"/>
            </a:lvl6pPr>
            <a:lvl7pPr marL="2519541" indent="0">
              <a:buNone/>
              <a:defRPr sz="827"/>
            </a:lvl7pPr>
            <a:lvl8pPr marL="2939466" indent="0">
              <a:buNone/>
              <a:defRPr sz="827"/>
            </a:lvl8pPr>
            <a:lvl9pPr marL="3359389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103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294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103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294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2021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3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183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8"/>
            <a:ext cx="7315200" cy="4114800"/>
          </a:xfrm>
        </p:spPr>
        <p:txBody>
          <a:bodyPr/>
          <a:lstStyle>
            <a:lvl1pPr marL="0" indent="0">
              <a:buNone/>
              <a:defRPr sz="2939"/>
            </a:lvl1pPr>
            <a:lvl2pPr marL="419924" indent="0">
              <a:buNone/>
              <a:defRPr sz="2571"/>
            </a:lvl2pPr>
            <a:lvl3pPr marL="839847" indent="0">
              <a:buNone/>
              <a:defRPr sz="2204"/>
            </a:lvl3pPr>
            <a:lvl4pPr marL="1259771" indent="0">
              <a:buNone/>
              <a:defRPr sz="1837"/>
            </a:lvl4pPr>
            <a:lvl5pPr marL="1679695" indent="0">
              <a:buNone/>
              <a:defRPr sz="1837"/>
            </a:lvl5pPr>
            <a:lvl6pPr marL="2099619" indent="0">
              <a:buNone/>
              <a:defRPr sz="1837"/>
            </a:lvl6pPr>
            <a:lvl7pPr marL="2519541" indent="0">
              <a:buNone/>
              <a:defRPr sz="1837"/>
            </a:lvl7pPr>
            <a:lvl8pPr marL="2939466" indent="0">
              <a:buNone/>
              <a:defRPr sz="1837"/>
            </a:lvl8pPr>
            <a:lvl9pPr marL="3359389" indent="0">
              <a:buNone/>
              <a:defRPr sz="183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38"/>
            <a:ext cx="7315200" cy="804862"/>
          </a:xfrm>
        </p:spPr>
        <p:txBody>
          <a:bodyPr/>
          <a:lstStyle>
            <a:lvl1pPr marL="0" indent="0">
              <a:buNone/>
              <a:defRPr sz="1285"/>
            </a:lvl1pPr>
            <a:lvl2pPr marL="419924" indent="0">
              <a:buNone/>
              <a:defRPr sz="1103"/>
            </a:lvl2pPr>
            <a:lvl3pPr marL="839847" indent="0">
              <a:buNone/>
              <a:defRPr sz="919"/>
            </a:lvl3pPr>
            <a:lvl4pPr marL="1259771" indent="0">
              <a:buNone/>
              <a:defRPr sz="827"/>
            </a:lvl4pPr>
            <a:lvl5pPr marL="1679695" indent="0">
              <a:buNone/>
              <a:defRPr sz="827"/>
            </a:lvl5pPr>
            <a:lvl6pPr marL="2099619" indent="0">
              <a:buNone/>
              <a:defRPr sz="827"/>
            </a:lvl6pPr>
            <a:lvl7pPr marL="2519541" indent="0">
              <a:buNone/>
              <a:defRPr sz="827"/>
            </a:lvl7pPr>
            <a:lvl8pPr marL="2939466" indent="0">
              <a:buNone/>
              <a:defRPr sz="827"/>
            </a:lvl8pPr>
            <a:lvl9pPr marL="3359389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103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294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103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294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04802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103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294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103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294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8118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274647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7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103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294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103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294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92350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381125"/>
          </a:xfrm>
        </p:spPr>
        <p:txBody>
          <a:bodyPr anchor="b">
            <a:noAutofit/>
          </a:bodyPr>
          <a:lstStyle>
            <a:lvl1pPr algn="ctr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04651"/>
            <a:ext cx="9144000" cy="782493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4939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2385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0" y="1144589"/>
            <a:ext cx="10315575" cy="50165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44960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1" y="1738648"/>
            <a:ext cx="6348211" cy="130300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992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38200" y="1144589"/>
            <a:ext cx="10315575" cy="50165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70069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0" y="1144589"/>
            <a:ext cx="10315575" cy="50165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11035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9" y="365125"/>
            <a:ext cx="10299700" cy="7794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12925"/>
            <a:ext cx="5157787" cy="6921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12925"/>
            <a:ext cx="5183188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39788" y="1144588"/>
            <a:ext cx="10299700" cy="50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94578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4 Content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282" y="1911057"/>
            <a:ext cx="662051" cy="18597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986" y="1911056"/>
            <a:ext cx="662051" cy="18597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282" y="4133704"/>
            <a:ext cx="662051" cy="18597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986" y="4133703"/>
            <a:ext cx="662051" cy="1859761"/>
          </a:xfrm>
          <a:prstGeom prst="rect">
            <a:avLst/>
          </a:prstGeom>
        </p:spPr>
      </p:pic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838200" y="1144588"/>
            <a:ext cx="10315575" cy="4905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quarter" idx="14"/>
          </p:nvPr>
        </p:nvSpPr>
        <p:spPr>
          <a:xfrm>
            <a:off x="2014538" y="1911350"/>
            <a:ext cx="4081462" cy="1858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8"/>
          </p:nvPr>
        </p:nvSpPr>
        <p:spPr>
          <a:xfrm>
            <a:off x="6919037" y="1931051"/>
            <a:ext cx="4081463" cy="185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9"/>
          </p:nvPr>
        </p:nvSpPr>
        <p:spPr>
          <a:xfrm>
            <a:off x="2014538" y="4146193"/>
            <a:ext cx="4081462" cy="18716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5" name="Content Placeholder 34"/>
          <p:cNvSpPr>
            <a:spLocks noGrp="1"/>
          </p:cNvSpPr>
          <p:nvPr>
            <p:ph sz="quarter" idx="20"/>
          </p:nvPr>
        </p:nvSpPr>
        <p:spPr>
          <a:xfrm>
            <a:off x="6919037" y="4140851"/>
            <a:ext cx="4081463" cy="18770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3124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741867"/>
            <a:ext cx="3932237" cy="627845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741867"/>
            <a:ext cx="6172200" cy="44013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69712"/>
            <a:ext cx="3932237" cy="377351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839788" y="1144588"/>
            <a:ext cx="10300436" cy="4778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839788" y="334963"/>
            <a:ext cx="10300436" cy="809625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12351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790163"/>
            <a:ext cx="3932237" cy="556388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790161"/>
            <a:ext cx="6172200" cy="43273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46551"/>
            <a:ext cx="3932237" cy="377091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373488"/>
            <a:ext cx="10299700" cy="783208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839788" y="1156694"/>
            <a:ext cx="10287000" cy="485139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347348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raph &amp; text_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1" y="1144588"/>
            <a:ext cx="10314904" cy="4651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4"/>
          </p:nvPr>
        </p:nvSpPr>
        <p:spPr>
          <a:xfrm>
            <a:off x="838200" y="1609725"/>
            <a:ext cx="10443694" cy="3258489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38200" y="4868215"/>
            <a:ext cx="10443693" cy="1390917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5132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raph &amp; text_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38200" y="1144588"/>
            <a:ext cx="10315575" cy="4524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4"/>
          </p:nvPr>
        </p:nvSpPr>
        <p:spPr>
          <a:xfrm>
            <a:off x="6259513" y="1597025"/>
            <a:ext cx="5086350" cy="4649788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838200" y="1597025"/>
            <a:ext cx="5381625" cy="46624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1549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A9DE61E-BFA3-49ED-B5AE-395454FC5E3C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04902" cy="686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08237" y="1662113"/>
            <a:ext cx="6890309" cy="17891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4475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9" y="365125"/>
            <a:ext cx="10299700" cy="7794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12925"/>
            <a:ext cx="5157787" cy="6921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12925"/>
            <a:ext cx="5183188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39788" y="1144588"/>
            <a:ext cx="10299700" cy="50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1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4 Content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282" y="1911057"/>
            <a:ext cx="662051" cy="18597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986" y="1911056"/>
            <a:ext cx="662051" cy="18597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282" y="4133704"/>
            <a:ext cx="662051" cy="18597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986" y="4133703"/>
            <a:ext cx="662051" cy="1859761"/>
          </a:xfrm>
          <a:prstGeom prst="rect">
            <a:avLst/>
          </a:prstGeom>
        </p:spPr>
      </p:pic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838200" y="1144588"/>
            <a:ext cx="10315575" cy="4905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quarter" idx="14"/>
          </p:nvPr>
        </p:nvSpPr>
        <p:spPr>
          <a:xfrm>
            <a:off x="2014538" y="1911350"/>
            <a:ext cx="4081462" cy="1858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8"/>
          </p:nvPr>
        </p:nvSpPr>
        <p:spPr>
          <a:xfrm>
            <a:off x="6919037" y="1931051"/>
            <a:ext cx="4081463" cy="185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9"/>
          </p:nvPr>
        </p:nvSpPr>
        <p:spPr>
          <a:xfrm>
            <a:off x="2014538" y="4146193"/>
            <a:ext cx="4081462" cy="18716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5" name="Content Placeholder 34"/>
          <p:cNvSpPr>
            <a:spLocks noGrp="1"/>
          </p:cNvSpPr>
          <p:nvPr>
            <p:ph sz="quarter" idx="20"/>
          </p:nvPr>
        </p:nvSpPr>
        <p:spPr>
          <a:xfrm>
            <a:off x="6919037" y="4140851"/>
            <a:ext cx="4081463" cy="18770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19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741867"/>
            <a:ext cx="3932237" cy="627845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741867"/>
            <a:ext cx="6172200" cy="44013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69712"/>
            <a:ext cx="3932237" cy="377351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839788" y="1144588"/>
            <a:ext cx="10300436" cy="4778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839788" y="334963"/>
            <a:ext cx="10300436" cy="809625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4412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790163"/>
            <a:ext cx="3932237" cy="556388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790161"/>
            <a:ext cx="6172200" cy="43273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46551"/>
            <a:ext cx="3932237" cy="377091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373488"/>
            <a:ext cx="10299700" cy="783208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839788" y="1156694"/>
            <a:ext cx="10287000" cy="485139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2037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4904" cy="779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910" y="6356350"/>
            <a:ext cx="34654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4E433-A1AF-40CE-9FED-29246AF1D14C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4697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59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65" r:id="rId3"/>
    <p:sldLayoutId id="2147483650" r:id="rId4"/>
    <p:sldLayoutId id="2147483652" r:id="rId5"/>
    <p:sldLayoutId id="2147483653" r:id="rId6"/>
    <p:sldLayoutId id="2147483662" r:id="rId7"/>
    <p:sldLayoutId id="2147483656" r:id="rId8"/>
    <p:sldLayoutId id="2147483657" r:id="rId9"/>
    <p:sldLayoutId id="2147483669" r:id="rId10"/>
    <p:sldLayoutId id="2147483670" r:id="rId11"/>
    <p:sldLayoutId id="2147483655" r:id="rId12"/>
    <p:sldLayoutId id="214748369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D56F84DE-12A9-DD3A-499F-5D6F7E2F0257}"/>
              </a:ext>
            </a:extLst>
          </p:cNvPr>
          <p:cNvSpPr/>
          <p:nvPr userDrawn="1"/>
        </p:nvSpPr>
        <p:spPr>
          <a:xfrm>
            <a:off x="-1" y="6552326"/>
            <a:ext cx="9235441" cy="305674"/>
          </a:xfrm>
          <a:custGeom>
            <a:avLst/>
            <a:gdLst>
              <a:gd name="connsiteX0" fmla="*/ 0 w 9091749"/>
              <a:gd name="connsiteY0" fmla="*/ 0 h 365125"/>
              <a:gd name="connsiteX1" fmla="*/ 9091749 w 9091749"/>
              <a:gd name="connsiteY1" fmla="*/ 0 h 365125"/>
              <a:gd name="connsiteX2" fmla="*/ 9091749 w 9091749"/>
              <a:gd name="connsiteY2" fmla="*/ 365125 h 365125"/>
              <a:gd name="connsiteX3" fmla="*/ 0 w 9091749"/>
              <a:gd name="connsiteY3" fmla="*/ 365125 h 365125"/>
              <a:gd name="connsiteX4" fmla="*/ 0 w 9091749"/>
              <a:gd name="connsiteY4" fmla="*/ 0 h 365125"/>
              <a:gd name="connsiteX0" fmla="*/ 0 w 9091749"/>
              <a:gd name="connsiteY0" fmla="*/ 0 h 365125"/>
              <a:gd name="connsiteX1" fmla="*/ 9091749 w 9091749"/>
              <a:gd name="connsiteY1" fmla="*/ 0 h 365125"/>
              <a:gd name="connsiteX2" fmla="*/ 8974183 w 9091749"/>
              <a:gd name="connsiteY2" fmla="*/ 352062 h 365125"/>
              <a:gd name="connsiteX3" fmla="*/ 0 w 9091749"/>
              <a:gd name="connsiteY3" fmla="*/ 365125 h 365125"/>
              <a:gd name="connsiteX4" fmla="*/ 0 w 9091749"/>
              <a:gd name="connsiteY4" fmla="*/ 0 h 36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1749" h="365125">
                <a:moveTo>
                  <a:pt x="0" y="0"/>
                </a:moveTo>
                <a:lnTo>
                  <a:pt x="9091749" y="0"/>
                </a:lnTo>
                <a:lnTo>
                  <a:pt x="8974183" y="352062"/>
                </a:lnTo>
                <a:lnTo>
                  <a:pt x="0" y="365125"/>
                </a:lnTo>
                <a:lnTo>
                  <a:pt x="0" y="0"/>
                </a:lnTo>
                <a:close/>
              </a:path>
            </a:pathLst>
          </a:custGeom>
          <a:solidFill>
            <a:srgbClr val="326D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1DAD67-5D0A-5B9D-A382-CCC22B9CE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094"/>
            <a:ext cx="10515600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36585-8B6D-7A91-748E-7E269A8A0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84289"/>
            <a:ext cx="10515600" cy="5088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697EC-DA18-467F-CDD4-9F9B4E77F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552325"/>
            <a:ext cx="482138" cy="2926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60C3D8-E72A-4936-98EE-800A95E0CD88}" type="slidenum">
              <a:rPr kumimoji="0" lang="en-IN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7B02813-C6B3-01D7-EB63-8FF469FCA05F}"/>
              </a:ext>
            </a:extLst>
          </p:cNvPr>
          <p:cNvSpPr/>
          <p:nvPr userDrawn="1"/>
        </p:nvSpPr>
        <p:spPr>
          <a:xfrm rot="10800000">
            <a:off x="9287691" y="6552324"/>
            <a:ext cx="2904308" cy="305674"/>
          </a:xfrm>
          <a:custGeom>
            <a:avLst/>
            <a:gdLst>
              <a:gd name="connsiteX0" fmla="*/ 0 w 9091749"/>
              <a:gd name="connsiteY0" fmla="*/ 0 h 365125"/>
              <a:gd name="connsiteX1" fmla="*/ 9091749 w 9091749"/>
              <a:gd name="connsiteY1" fmla="*/ 0 h 365125"/>
              <a:gd name="connsiteX2" fmla="*/ 9091749 w 9091749"/>
              <a:gd name="connsiteY2" fmla="*/ 365125 h 365125"/>
              <a:gd name="connsiteX3" fmla="*/ 0 w 9091749"/>
              <a:gd name="connsiteY3" fmla="*/ 365125 h 365125"/>
              <a:gd name="connsiteX4" fmla="*/ 0 w 9091749"/>
              <a:gd name="connsiteY4" fmla="*/ 0 h 365125"/>
              <a:gd name="connsiteX0" fmla="*/ 0 w 9091749"/>
              <a:gd name="connsiteY0" fmla="*/ 0 h 365125"/>
              <a:gd name="connsiteX1" fmla="*/ 9091749 w 9091749"/>
              <a:gd name="connsiteY1" fmla="*/ 0 h 365125"/>
              <a:gd name="connsiteX2" fmla="*/ 8974183 w 9091749"/>
              <a:gd name="connsiteY2" fmla="*/ 352062 h 365125"/>
              <a:gd name="connsiteX3" fmla="*/ 0 w 9091749"/>
              <a:gd name="connsiteY3" fmla="*/ 365125 h 365125"/>
              <a:gd name="connsiteX4" fmla="*/ 0 w 9091749"/>
              <a:gd name="connsiteY4" fmla="*/ 0 h 365125"/>
              <a:gd name="connsiteX0" fmla="*/ 0 w 9343908"/>
              <a:gd name="connsiteY0" fmla="*/ 39188 h 404313"/>
              <a:gd name="connsiteX1" fmla="*/ 9343908 w 9343908"/>
              <a:gd name="connsiteY1" fmla="*/ 0 h 404313"/>
              <a:gd name="connsiteX2" fmla="*/ 8974183 w 9343908"/>
              <a:gd name="connsiteY2" fmla="*/ 391250 h 404313"/>
              <a:gd name="connsiteX3" fmla="*/ 0 w 9343908"/>
              <a:gd name="connsiteY3" fmla="*/ 404313 h 404313"/>
              <a:gd name="connsiteX4" fmla="*/ 0 w 9343908"/>
              <a:gd name="connsiteY4" fmla="*/ 39188 h 404313"/>
              <a:gd name="connsiteX0" fmla="*/ 0 w 9343908"/>
              <a:gd name="connsiteY0" fmla="*/ 13062 h 378187"/>
              <a:gd name="connsiteX1" fmla="*/ 9343908 w 9343908"/>
              <a:gd name="connsiteY1" fmla="*/ 0 h 378187"/>
              <a:gd name="connsiteX2" fmla="*/ 8974183 w 9343908"/>
              <a:gd name="connsiteY2" fmla="*/ 365124 h 378187"/>
              <a:gd name="connsiteX3" fmla="*/ 0 w 9343908"/>
              <a:gd name="connsiteY3" fmla="*/ 378187 h 378187"/>
              <a:gd name="connsiteX4" fmla="*/ 0 w 9343908"/>
              <a:gd name="connsiteY4" fmla="*/ 13062 h 378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43908" h="378187">
                <a:moveTo>
                  <a:pt x="0" y="13062"/>
                </a:moveTo>
                <a:lnTo>
                  <a:pt x="9343908" y="0"/>
                </a:lnTo>
                <a:lnTo>
                  <a:pt x="8974183" y="365124"/>
                </a:lnTo>
                <a:lnTo>
                  <a:pt x="0" y="378187"/>
                </a:lnTo>
                <a:lnTo>
                  <a:pt x="0" y="1306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171DAD-0973-A875-D026-C94F87911D24}"/>
              </a:ext>
            </a:extLst>
          </p:cNvPr>
          <p:cNvSpPr txBox="1"/>
          <p:nvPr userDrawn="1"/>
        </p:nvSpPr>
        <p:spPr>
          <a:xfrm>
            <a:off x="708759" y="6585578"/>
            <a:ext cx="2492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AAL Confidential,...2022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7243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4904" cy="779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910" y="6356350"/>
            <a:ext cx="34654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4697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87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6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103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294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2" y="635636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5" y="6356360"/>
            <a:ext cx="6508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294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103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294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518401" y="6534839"/>
            <a:ext cx="673603" cy="29382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41851-F51D-4D64-8E52-9B894B4622DF}" type="slidenum">
              <a:rPr kumimoji="0" lang="en-US" sz="1195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9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" y="762000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801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ctr" defTabSz="839847" rtl="0" eaLnBrk="1" latinLnBrk="0" hangingPunct="1">
        <a:spcBef>
          <a:spcPct val="0"/>
        </a:spcBef>
        <a:buNone/>
        <a:defRPr sz="404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4943" indent="-314943" algn="l" defTabSz="839847" rtl="0" eaLnBrk="1" latinLnBrk="0" hangingPunct="1">
        <a:spcBef>
          <a:spcPct val="20000"/>
        </a:spcBef>
        <a:buFont typeface="Arial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682376" indent="-262452" algn="l" defTabSz="839847" rtl="0" eaLnBrk="1" latinLnBrk="0" hangingPunct="1">
        <a:spcBef>
          <a:spcPct val="20000"/>
        </a:spcBef>
        <a:buFont typeface="Arial" pitchFamily="34" charset="0"/>
        <a:buChar char="–"/>
        <a:defRPr sz="2571" kern="1200">
          <a:solidFill>
            <a:schemeClr val="tx1"/>
          </a:solidFill>
          <a:latin typeface="+mn-lt"/>
          <a:ea typeface="+mn-ea"/>
          <a:cs typeface="+mn-cs"/>
        </a:defRPr>
      </a:lvl2pPr>
      <a:lvl3pPr marL="1049809" indent="-209962" algn="l" defTabSz="839847" rtl="0" eaLnBrk="1" latinLnBrk="0" hangingPunct="1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469732" indent="-209962" algn="l" defTabSz="839847" rtl="0" eaLnBrk="1" latinLnBrk="0" hangingPunct="1">
        <a:spcBef>
          <a:spcPct val="20000"/>
        </a:spcBef>
        <a:buFont typeface="Arial" pitchFamily="34" charset="0"/>
        <a:buChar char="–"/>
        <a:defRPr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89657" indent="-209962" algn="l" defTabSz="839847" rtl="0" eaLnBrk="1" latinLnBrk="0" hangingPunct="1">
        <a:spcBef>
          <a:spcPct val="20000"/>
        </a:spcBef>
        <a:buFont typeface="Arial" pitchFamily="34" charset="0"/>
        <a:buChar char="»"/>
        <a:defRPr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09579" indent="-209962" algn="l" defTabSz="839847" rtl="0" eaLnBrk="1" latinLnBrk="0" hangingPunct="1">
        <a:spcBef>
          <a:spcPct val="20000"/>
        </a:spcBef>
        <a:buFont typeface="Arial" pitchFamily="34" charset="0"/>
        <a:buChar char="•"/>
        <a:defRPr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29504" indent="-209962" algn="l" defTabSz="839847" rtl="0" eaLnBrk="1" latinLnBrk="0" hangingPunct="1">
        <a:spcBef>
          <a:spcPct val="20000"/>
        </a:spcBef>
        <a:buFont typeface="Arial" pitchFamily="34" charset="0"/>
        <a:buChar char="•"/>
        <a:defRPr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149427" indent="-209962" algn="l" defTabSz="839847" rtl="0" eaLnBrk="1" latinLnBrk="0" hangingPunct="1">
        <a:spcBef>
          <a:spcPct val="20000"/>
        </a:spcBef>
        <a:buFont typeface="Arial" pitchFamily="34" charset="0"/>
        <a:buChar char="•"/>
        <a:defRPr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569351" indent="-209962" algn="l" defTabSz="839847" rtl="0" eaLnBrk="1" latinLnBrk="0" hangingPunct="1">
        <a:spcBef>
          <a:spcPct val="20000"/>
        </a:spcBef>
        <a:buFont typeface="Arial" pitchFamily="34" charset="0"/>
        <a:buChar char="•"/>
        <a:defRPr sz="18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9847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1pPr>
      <a:lvl2pPr marL="419924" algn="l" defTabSz="839847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2pPr>
      <a:lvl3pPr marL="839847" algn="l" defTabSz="839847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259771" algn="l" defTabSz="839847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4pPr>
      <a:lvl5pPr marL="1679695" algn="l" defTabSz="839847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5pPr>
      <a:lvl6pPr marL="2099619" algn="l" defTabSz="839847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6pPr>
      <a:lvl7pPr marL="2519541" algn="l" defTabSz="839847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7pPr>
      <a:lvl8pPr marL="2939466" algn="l" defTabSz="839847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8pPr>
      <a:lvl9pPr marL="3359389" algn="l" defTabSz="839847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4904" cy="779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910" y="6356350"/>
            <a:ext cx="34654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4697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636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7EBB30B-142B-49F6-B59F-979DE6BF3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473410"/>
              </p:ext>
            </p:extLst>
          </p:nvPr>
        </p:nvGraphicFramePr>
        <p:xfrm>
          <a:off x="1" y="1135400"/>
          <a:ext cx="12191999" cy="5462347"/>
        </p:xfrm>
        <a:graphic>
          <a:graphicData uri="http://schemas.openxmlformats.org/drawingml/2006/table">
            <a:tbl>
              <a:tblPr firstRow="1" bandRow="1"/>
              <a:tblGrid>
                <a:gridCol w="281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221">
                  <a:extLst>
                    <a:ext uri="{9D8B030D-6E8A-4147-A177-3AD203B41FA5}">
                      <a16:colId xmlns:a16="http://schemas.microsoft.com/office/drawing/2014/main" val="4227988045"/>
                    </a:ext>
                  </a:extLst>
                </a:gridCol>
                <a:gridCol w="2349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719">
                  <a:extLst>
                    <a:ext uri="{9D8B030D-6E8A-4147-A177-3AD203B41FA5}">
                      <a16:colId xmlns:a16="http://schemas.microsoft.com/office/drawing/2014/main" val="3015479297"/>
                    </a:ext>
                  </a:extLst>
                </a:gridCol>
                <a:gridCol w="2131255">
                  <a:extLst>
                    <a:ext uri="{9D8B030D-6E8A-4147-A177-3AD203B41FA5}">
                      <a16:colId xmlns:a16="http://schemas.microsoft.com/office/drawing/2014/main" val="1391310894"/>
                    </a:ext>
                  </a:extLst>
                </a:gridCol>
                <a:gridCol w="1331132">
                  <a:extLst>
                    <a:ext uri="{9D8B030D-6E8A-4147-A177-3AD203B41FA5}">
                      <a16:colId xmlns:a16="http://schemas.microsoft.com/office/drawing/2014/main" val="961591893"/>
                    </a:ext>
                  </a:extLst>
                </a:gridCol>
                <a:gridCol w="1594270">
                  <a:extLst>
                    <a:ext uri="{9D8B030D-6E8A-4147-A177-3AD203B41FA5}">
                      <a16:colId xmlns:a16="http://schemas.microsoft.com/office/drawing/2014/main" val="2048690437"/>
                    </a:ext>
                  </a:extLst>
                </a:gridCol>
                <a:gridCol w="1191743">
                  <a:extLst>
                    <a:ext uri="{9D8B030D-6E8A-4147-A177-3AD203B41FA5}">
                      <a16:colId xmlns:a16="http://schemas.microsoft.com/office/drawing/2014/main" val="3470359945"/>
                    </a:ext>
                  </a:extLst>
                </a:gridCol>
              </a:tblGrid>
              <a:tr h="354786">
                <a:tc rowSpan="2"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5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Complaint / Problem details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baseline="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Axle casing crack at 2 O clock, 4 O clock &amp; 10 O clock in 3525 Bogie tipper fitted with MT15i 18TG axle</a:t>
                      </a:r>
                      <a:endParaRPr lang="en-US" sz="15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5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Issue status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RL3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541415"/>
                  </a:ext>
                </a:extLst>
              </a:tr>
              <a:tr h="354786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5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Issue grade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7397094"/>
                  </a:ext>
                </a:extLst>
              </a:tr>
              <a:tr h="354786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5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3525T </a:t>
                      </a:r>
                      <a:endParaRPr lang="en-US" sz="15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5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Failure  </a:t>
                      </a:r>
                      <a:r>
                        <a:rPr lang="en-US" sz="15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Kms</a:t>
                      </a:r>
                      <a:endParaRPr lang="en-US" sz="15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5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1943 </a:t>
                      </a:r>
                      <a:r>
                        <a:rPr lang="en-US" sz="15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Hrs</a:t>
                      </a:r>
                      <a:endParaRPr lang="en-US" sz="15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5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Data as</a:t>
                      </a:r>
                      <a:r>
                        <a:rPr lang="en-US" sz="1500" b="1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on</a:t>
                      </a:r>
                      <a:endParaRPr lang="en-US" sz="15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500" b="0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Aug’23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786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latin typeface="+mn-lt"/>
                        </a:rPr>
                        <a:t>Mfg plant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IN" sz="1500" dirty="0">
                          <a:latin typeface="+mj-lt"/>
                        </a:rPr>
                        <a:t>PNR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5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No of cases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MT15i 18TG - 1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5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Resp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500" b="0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Meritor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786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lv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500" b="1" u="non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Observation/ Root cause</a:t>
                      </a:r>
                    </a:p>
                  </a:txBody>
                  <a:tcPr marL="91437" marR="91437" marT="45728" marB="45728" vert="vert27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rowSpan="2"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>
                        <a:spcAft>
                          <a:spcPts val="156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b="1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Observation /</a:t>
                      </a:r>
                      <a:r>
                        <a:rPr lang="en-US" sz="1600" b="1" i="0" u="none" kern="1200" baseline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Analysis</a:t>
                      </a:r>
                    </a:p>
                    <a:p>
                      <a:pPr marL="0" indent="0">
                        <a:buNone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1</a:t>
                      </a:r>
                      <a:r>
                        <a:rPr lang="en-GB" sz="1600" kern="1200" baseline="300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st</a:t>
                      </a:r>
                      <a:r>
                        <a:rPr lang="en-GB" sz="1600" kern="1200" baseline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failure of 18TG axle casing crack in RA2 at 2 O clock, 4 O clock &amp; 10 O</a:t>
                      </a:r>
                      <a:r>
                        <a:rPr lang="en-GB" sz="1600" kern="1200" baseline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 clock </a:t>
                      </a:r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reported in 3525 BGS tipper vehicle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Vehicle is operating in</a:t>
                      </a:r>
                      <a:r>
                        <a:rPr lang="en-US" sz="1600" b="0" i="0" u="none" kern="1200" baseline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Kakinada</a:t>
                      </a: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600" b="0" i="0" u="none" kern="1200" baseline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800100" lvl="1" indent="-342900" algn="l" defTabSz="914400" rtl="0" eaLnBrk="1" latinLnBrk="0" hangingPunct="1">
                        <a:spcAft>
                          <a:spcPts val="156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Application</a:t>
                      </a: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:</a:t>
                      </a:r>
                      <a:r>
                        <a:rPr lang="en-US" sz="1600" b="0" i="0" u="none" kern="1200" baseline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Boulders / M. Sand from</a:t>
                      </a:r>
                      <a:r>
                        <a:rPr lang="en-US" sz="1600" kern="1200" baseline="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Quary</a:t>
                      </a:r>
                      <a:r>
                        <a:rPr lang="en-US" sz="1600" kern="1200" baseline="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 taken to Kakinada port</a:t>
                      </a:r>
                      <a:endParaRPr lang="en-US" sz="1600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+mn-cs"/>
                      </a:endParaRPr>
                    </a:p>
                    <a:p>
                      <a:pPr marL="800100" lvl="1" indent="-342900">
                        <a:spcAft>
                          <a:spcPts val="156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Lead distance</a:t>
                      </a: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600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4 kms (</a:t>
                      </a:r>
                      <a:r>
                        <a:rPr lang="en-US" sz="1600" kern="1200" dirty="0" err="1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Quary</a:t>
                      </a:r>
                      <a:r>
                        <a:rPr lang="en-US" sz="1600" kern="1200" baseline="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 to crusher</a:t>
                      </a:r>
                      <a:r>
                        <a:rPr lang="en-US" sz="1600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), 140kms (</a:t>
                      </a:r>
                      <a:r>
                        <a:rPr lang="en-US" sz="1600" kern="1200" dirty="0" err="1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Quary</a:t>
                      </a:r>
                      <a:r>
                        <a:rPr lang="en-US" sz="1600" kern="1200" baseline="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 to Kakinada port)</a:t>
                      </a:r>
                      <a:endParaRPr lang="en-US" sz="1600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+mn-cs"/>
                      </a:endParaRPr>
                    </a:p>
                    <a:p>
                      <a:pPr marL="800100" lvl="1" indent="-342900">
                        <a:spcAft>
                          <a:spcPts val="156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600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Vehicle is fitted with 38T Suspension (Not modified)</a:t>
                      </a:r>
                    </a:p>
                    <a:p>
                      <a:pPr marL="342900" lvl="0" indent="-342900">
                        <a:spcAft>
                          <a:spcPts val="156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Vehicle attended for Drive head joint leak complaint at 980 Hrs. It</a:t>
                      </a:r>
                      <a:r>
                        <a:rPr lang="en-US" sz="1600" kern="1200" baseline="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 was observed shorter bolt (16TG) used during the attention</a:t>
                      </a:r>
                      <a:endParaRPr lang="en-US" sz="1600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+mn-cs"/>
                      </a:endParaRPr>
                    </a:p>
                    <a:p>
                      <a:pPr marL="342900" lvl="0" indent="-342900">
                        <a:spcAft>
                          <a:spcPts val="156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600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Failed material analysis under progress at Meritor.</a:t>
                      </a:r>
                      <a:r>
                        <a:rPr lang="en-IN" sz="1600" kern="1200" baseline="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 T: Sep’23</a:t>
                      </a:r>
                      <a:endParaRPr lang="en-IN" sz="1600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+mn-cs"/>
                      </a:endParaRPr>
                    </a:p>
                  </a:txBody>
                  <a:tcPr marL="91437" marR="91437" marT="45728" marB="4572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Photos / Illustration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marL="115888" marR="0" lvl="0" indent="-1158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b="1" kern="1200" baseline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bg1"/>
                          </a:solidFill>
                          <a:latin typeface="+mn-lt"/>
                        </a:rPr>
                        <a:t>Illustration</a:t>
                      </a:r>
                      <a:endParaRPr 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8ED5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73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endParaRPr 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r>
                        <a:rPr lang="en-US" sz="1500" dirty="0">
                          <a:solidFill>
                            <a:schemeClr val="bg1"/>
                          </a:solidFill>
                          <a:latin typeface="+mn-lt"/>
                        </a:rPr>
                        <a:t>v</a:t>
                      </a:r>
                    </a:p>
                    <a:p>
                      <a:endParaRPr 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717420"/>
                  </a:ext>
                </a:extLst>
              </a:tr>
              <a:tr h="9510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500" b="1" u="non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</a:p>
                  </a:txBody>
                  <a:tcPr marL="91437" marR="91437" marT="45728" marB="45728" vert="vert27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Under analysis </a:t>
                      </a:r>
                      <a:r>
                        <a:rPr lang="en-US" sz="1600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. T: 15.09.2023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US" sz="1600" b="1" u="sng" kern="1200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1112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u="none" kern="1200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 vMerge="1"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AutoNum type="arabicParenR"/>
                      </a:pPr>
                      <a:endParaRPr lang="en-US" sz="1400" b="0" i="0" u="none" strike="noStrike" kern="1200" baseline="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37296" y="229472"/>
            <a:ext cx="10314904" cy="779462"/>
          </a:xfrm>
        </p:spPr>
        <p:txBody>
          <a:bodyPr/>
          <a:lstStyle/>
          <a:p>
            <a:r>
              <a:rPr lang="en-GB" dirty="0"/>
              <a:t>18TG axle casing crack at 2 O clock &amp; 10 O clock - Meritor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1871" y="3207434"/>
            <a:ext cx="4061655" cy="189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77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4904" cy="779462"/>
          </a:xfrm>
        </p:spPr>
        <p:txBody>
          <a:bodyPr>
            <a:normAutofit fontScale="90000"/>
          </a:bodyPr>
          <a:lstStyle/>
          <a:p>
            <a:r>
              <a:rPr lang="en-GB" dirty="0"/>
              <a:t>18TG RA1 axle casing crack in 3525 Tipper</a:t>
            </a:r>
            <a:br>
              <a:rPr lang="en-GB" dirty="0"/>
            </a:br>
            <a:r>
              <a:rPr lang="en-GB" dirty="0">
                <a:solidFill>
                  <a:srgbClr val="0070C0"/>
                </a:solidFill>
              </a:rPr>
              <a:t>Failure photographs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9573" y="1830681"/>
            <a:ext cx="4440587" cy="2258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464889" y="3179859"/>
            <a:ext cx="4899310" cy="22634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49573" y="4088933"/>
            <a:ext cx="427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7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RA1 – Seam weld crack on long 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04195" y="1051219"/>
            <a:ext cx="2648909" cy="647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7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RA1 – Dome radius crack at 9 O’ clock position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2248" y="1830681"/>
            <a:ext cx="3361168" cy="3346230"/>
            <a:chOff x="642248" y="1830681"/>
            <a:chExt cx="3361168" cy="33462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2248" y="1830681"/>
              <a:ext cx="3361168" cy="3346230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2126758" y="3546307"/>
              <a:ext cx="672713" cy="94128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890516" y="4208020"/>
              <a:ext cx="1416586" cy="94128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149573" y="4487593"/>
          <a:ext cx="4445787" cy="2228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592">
                  <a:extLst>
                    <a:ext uri="{9D8B030D-6E8A-4147-A177-3AD203B41FA5}">
                      <a16:colId xmlns:a16="http://schemas.microsoft.com/office/drawing/2014/main" val="142558248"/>
                    </a:ext>
                  </a:extLst>
                </a:gridCol>
                <a:gridCol w="2404629">
                  <a:extLst>
                    <a:ext uri="{9D8B030D-6E8A-4147-A177-3AD203B41FA5}">
                      <a16:colId xmlns:a16="http://schemas.microsoft.com/office/drawing/2014/main" val="1222441467"/>
                    </a:ext>
                  </a:extLst>
                </a:gridCol>
                <a:gridCol w="1364566">
                  <a:extLst>
                    <a:ext uri="{9D8B030D-6E8A-4147-A177-3AD203B41FA5}">
                      <a16:colId xmlns:a16="http://schemas.microsoft.com/office/drawing/2014/main" val="4269201923"/>
                    </a:ext>
                  </a:extLst>
                </a:gridCol>
              </a:tblGrid>
              <a:tr h="5572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Service</a:t>
                      </a:r>
                      <a:r>
                        <a:rPr lang="en-US" baseline="0" dirty="0"/>
                        <a:t> history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3780434"/>
                  </a:ext>
                </a:extLst>
              </a:tr>
              <a:tr h="5572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Clutch disc &amp; cover </a:t>
                      </a:r>
                      <a:r>
                        <a:rPr lang="en-US" dirty="0" err="1"/>
                        <a:t>assy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Mar</a:t>
                      </a:r>
                      <a:r>
                        <a:rPr lang="en-US" baseline="0" dirty="0"/>
                        <a:t>’23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423419"/>
                  </a:ext>
                </a:extLst>
              </a:tr>
              <a:tr h="5572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leaf</a:t>
                      </a:r>
                      <a:r>
                        <a:rPr lang="en-US" baseline="0" dirty="0"/>
                        <a:t> modification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 Apr’23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1219692"/>
                  </a:ext>
                </a:extLst>
              </a:tr>
              <a:tr h="5572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Bogie wear pad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 Apr’23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23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4814" y="402672"/>
            <a:ext cx="7798525" cy="312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95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7EBB30B-142B-49F6-B59F-979DE6BF306B}"/>
              </a:ext>
            </a:extLst>
          </p:cNvPr>
          <p:cNvGraphicFramePr>
            <a:graphicFrameLocks noGrp="1"/>
          </p:cNvGraphicFramePr>
          <p:nvPr/>
        </p:nvGraphicFramePr>
        <p:xfrm>
          <a:off x="1" y="1067424"/>
          <a:ext cx="12191999" cy="5821268"/>
        </p:xfrm>
        <a:graphic>
          <a:graphicData uri="http://schemas.openxmlformats.org/drawingml/2006/table">
            <a:tbl>
              <a:tblPr firstRow="1" bandRow="1"/>
              <a:tblGrid>
                <a:gridCol w="281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221">
                  <a:extLst>
                    <a:ext uri="{9D8B030D-6E8A-4147-A177-3AD203B41FA5}">
                      <a16:colId xmlns:a16="http://schemas.microsoft.com/office/drawing/2014/main" val="4227988045"/>
                    </a:ext>
                  </a:extLst>
                </a:gridCol>
                <a:gridCol w="2349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1009">
                  <a:extLst>
                    <a:ext uri="{9D8B030D-6E8A-4147-A177-3AD203B41FA5}">
                      <a16:colId xmlns:a16="http://schemas.microsoft.com/office/drawing/2014/main" val="3015479297"/>
                    </a:ext>
                  </a:extLst>
                </a:gridCol>
                <a:gridCol w="3610097">
                  <a:extLst>
                    <a:ext uri="{9D8B030D-6E8A-4147-A177-3AD203B41FA5}">
                      <a16:colId xmlns:a16="http://schemas.microsoft.com/office/drawing/2014/main" val="1391310894"/>
                    </a:ext>
                  </a:extLst>
                </a:gridCol>
                <a:gridCol w="1594270">
                  <a:extLst>
                    <a:ext uri="{9D8B030D-6E8A-4147-A177-3AD203B41FA5}">
                      <a16:colId xmlns:a16="http://schemas.microsoft.com/office/drawing/2014/main" val="2048690437"/>
                    </a:ext>
                  </a:extLst>
                </a:gridCol>
                <a:gridCol w="1191743">
                  <a:extLst>
                    <a:ext uri="{9D8B030D-6E8A-4147-A177-3AD203B41FA5}">
                      <a16:colId xmlns:a16="http://schemas.microsoft.com/office/drawing/2014/main" val="3470359945"/>
                    </a:ext>
                  </a:extLst>
                </a:gridCol>
              </a:tblGrid>
              <a:tr h="306602">
                <a:tc rowSpan="2"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Complaint / Problem details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Friction weld crack in model fitted with Meritor Q109, MT15i (16TG) &amp; MT15i (18TG) axle models</a:t>
                      </a:r>
                      <a:endParaRPr 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Issue status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RL4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541415"/>
                  </a:ext>
                </a:extLst>
              </a:tr>
              <a:tr h="306602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Issue grade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7397094"/>
                  </a:ext>
                </a:extLst>
              </a:tr>
              <a:tr h="521211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/>
                          </a:solidFill>
                        </a:rPr>
                        <a:t>Ecomet 1615, 2820T, 4825T, 3525 T</a:t>
                      </a:r>
                      <a:endParaRPr lang="en-US" sz="14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Failure Kms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Ecomet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495 Kms, 12595 Kms, 13589 Kms</a:t>
                      </a:r>
                    </a:p>
                    <a:p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6x4T: 1510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Hrs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10x4T: 3220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Hrs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8x4T: 103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Hrs</a:t>
                      </a:r>
                      <a:endParaRPr lang="en-US" sz="14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Data as</a:t>
                      </a:r>
                      <a:r>
                        <a:rPr lang="en-US" sz="1400" b="1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on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Aug’23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602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Mfg plant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IN" sz="1400" dirty="0">
                          <a:latin typeface="+mj-lt"/>
                        </a:rPr>
                        <a:t>H2 &amp; Alwar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No of cases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 (Q109 - 3, MT15i 16TG – 2, </a:t>
                      </a:r>
                      <a:r>
                        <a:rPr lang="en-US" sz="1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MT15i 18TG - 1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Resp</a:t>
                      </a:r>
                    </a:p>
                  </a:txBody>
                  <a:tcPr marL="91437" marR="91437" marT="45728" marB="4572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Meritor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602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lv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 b="1" u="non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Observation/ Root cause</a:t>
                      </a:r>
                    </a:p>
                  </a:txBody>
                  <a:tcPr marL="91437" marR="91437" marT="45728" marB="45728" vert="vert27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rowSpan="2"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>
                        <a:spcAft>
                          <a:spcPts val="156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300" b="1" i="0" u="none" dirty="0">
                          <a:solidFill>
                            <a:schemeClr val="tx1"/>
                          </a:solidFill>
                          <a:latin typeface="+mn-lt"/>
                        </a:rPr>
                        <a:t>Observation /</a:t>
                      </a:r>
                      <a:r>
                        <a:rPr lang="en-US" sz="1300" b="1" i="0" u="none" baseline="0" dirty="0">
                          <a:solidFill>
                            <a:schemeClr val="tx1"/>
                          </a:solidFill>
                          <a:latin typeface="+mn-lt"/>
                        </a:rPr>
                        <a:t> Analysis</a:t>
                      </a:r>
                    </a:p>
                    <a:p>
                      <a:pPr marL="0" indent="0">
                        <a:spcAft>
                          <a:spcPts val="156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300" b="0" i="0" u="none" dirty="0">
                          <a:solidFill>
                            <a:schemeClr val="tx1"/>
                          </a:solidFill>
                          <a:latin typeface="+mn-lt"/>
                        </a:rPr>
                        <a:t>6 cases of Friction weld crack failure reported in Meritor fitted axle models.</a:t>
                      </a:r>
                      <a:r>
                        <a:rPr lang="en-US" sz="1300" b="0" i="0" u="none" baseline="0" dirty="0">
                          <a:solidFill>
                            <a:schemeClr val="tx1"/>
                          </a:solidFill>
                          <a:latin typeface="+mn-lt"/>
                        </a:rPr>
                        <a:t> During earlier analysis, </a:t>
                      </a:r>
                      <a:r>
                        <a:rPr lang="en-US" sz="1300" b="0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Widmanstatten</a:t>
                      </a:r>
                      <a:r>
                        <a:rPr lang="en-US" sz="1300" b="0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microstructure observed in Material which was formed with faster cooling rate &amp; reduce the impact strength. Hence water cooling eliminated &amp; Forced fan cooling system introduced. Now, after cut off failures reported</a:t>
                      </a:r>
                      <a:endParaRPr lang="en-US" sz="1300" b="0" i="0" u="none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>
                        <a:spcAft>
                          <a:spcPts val="156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300" b="0" i="0" u="none" dirty="0">
                          <a:solidFill>
                            <a:schemeClr val="tx1"/>
                          </a:solidFill>
                          <a:latin typeface="+mn-lt"/>
                        </a:rPr>
                        <a:t>Following</a:t>
                      </a:r>
                      <a:r>
                        <a:rPr lang="en-US" sz="1300" b="0" i="0" u="none" baseline="0" dirty="0">
                          <a:solidFill>
                            <a:schemeClr val="tx1"/>
                          </a:solidFill>
                          <a:latin typeface="+mn-lt"/>
                        </a:rPr>
                        <a:t> are the observation in failed sample:</a:t>
                      </a:r>
                    </a:p>
                    <a:p>
                      <a:pPr marL="285750" indent="-285750">
                        <a:spcAft>
                          <a:spcPts val="156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u="none" dirty="0">
                          <a:solidFill>
                            <a:schemeClr val="tx1"/>
                          </a:solidFill>
                          <a:latin typeface="+mn-lt"/>
                        </a:rPr>
                        <a:t>Crack</a:t>
                      </a:r>
                      <a:r>
                        <a:rPr lang="en-US" sz="1300" b="0" i="0" u="none" baseline="0" dirty="0">
                          <a:solidFill>
                            <a:schemeClr val="tx1"/>
                          </a:solidFill>
                          <a:latin typeface="+mn-lt"/>
                        </a:rPr>
                        <a:t> initiated in Friction weld bonding line at 6 O Clock position</a:t>
                      </a:r>
                      <a:endParaRPr lang="en-US" sz="1300" b="0" i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indent="-285750">
                        <a:spcAft>
                          <a:spcPts val="156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u="none" dirty="0">
                          <a:solidFill>
                            <a:schemeClr val="tx1"/>
                          </a:solidFill>
                          <a:latin typeface="+mn-lt"/>
                        </a:rPr>
                        <a:t>Material &amp; microstructure meets Meritor</a:t>
                      </a:r>
                      <a:r>
                        <a:rPr lang="en-US" sz="1300" b="0" i="0" u="none" baseline="0" dirty="0">
                          <a:solidFill>
                            <a:schemeClr val="tx1"/>
                          </a:solidFill>
                          <a:latin typeface="+mn-lt"/>
                        </a:rPr>
                        <a:t> specification. </a:t>
                      </a:r>
                    </a:p>
                    <a:p>
                      <a:pPr marL="285750" indent="-285750">
                        <a:spcAft>
                          <a:spcPts val="156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u="none" baseline="0" dirty="0">
                          <a:solidFill>
                            <a:schemeClr val="tx1"/>
                          </a:solidFill>
                          <a:latin typeface="+mn-lt"/>
                        </a:rPr>
                        <a:t>As</a:t>
                      </a:r>
                      <a:r>
                        <a:rPr lang="en-US" sz="1300" b="0" i="0" u="none" dirty="0">
                          <a:solidFill>
                            <a:schemeClr val="tx1"/>
                          </a:solidFill>
                          <a:latin typeface="+mn-lt"/>
                        </a:rPr>
                        <a:t> Meritor could not able to conclude root cause with failed sample analysis,</a:t>
                      </a:r>
                      <a:r>
                        <a:rPr lang="en-US" sz="1300" b="0" i="0" u="none" baseline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300" b="0" i="0" u="none" dirty="0">
                          <a:solidFill>
                            <a:schemeClr val="tx1"/>
                          </a:solidFill>
                          <a:latin typeface="+mn-lt"/>
                        </a:rPr>
                        <a:t>Meritor has done negative validation on new axle</a:t>
                      </a:r>
                      <a:r>
                        <a:rPr lang="en-US" sz="1300" b="0" i="0" u="none" baseline="0" dirty="0">
                          <a:solidFill>
                            <a:schemeClr val="tx1"/>
                          </a:solidFill>
                          <a:latin typeface="+mn-lt"/>
                        </a:rPr>
                        <a:t> (Sample size: 5) to establish the root cause &amp; below are the outcome</a:t>
                      </a:r>
                    </a:p>
                    <a:p>
                      <a:pPr marL="800100" lvl="1" indent="-342900">
                        <a:spcAft>
                          <a:spcPts val="156"/>
                        </a:spcAft>
                        <a:buFont typeface="+mj-lt"/>
                        <a:buAutoNum type="arabicPeriod"/>
                      </a:pPr>
                      <a:r>
                        <a:rPr lang="en-US" sz="1300" b="0" i="0" u="none" baseline="0" dirty="0">
                          <a:solidFill>
                            <a:schemeClr val="tx1"/>
                          </a:solidFill>
                          <a:latin typeface="+mn-lt"/>
                        </a:rPr>
                        <a:t>Micro crack observed on all the samples with more number of iterations (&gt;20) during  bend removal process. </a:t>
                      </a:r>
                    </a:p>
                    <a:p>
                      <a:pPr marL="800100" lvl="1" indent="-342900">
                        <a:spcAft>
                          <a:spcPts val="156"/>
                        </a:spcAft>
                        <a:buFont typeface="+mj-lt"/>
                        <a:buAutoNum type="arabicPeriod"/>
                      </a:pPr>
                      <a:r>
                        <a:rPr lang="en-US" sz="1300" b="0" i="0" u="none" baseline="0" dirty="0">
                          <a:solidFill>
                            <a:schemeClr val="tx1"/>
                          </a:solidFill>
                          <a:latin typeface="+mn-lt"/>
                        </a:rPr>
                        <a:t>In current process, No. of stroke is not defined to achieve straightening and No record on iterations available against each Housing S.No</a:t>
                      </a:r>
                    </a:p>
                    <a:p>
                      <a:pPr marL="342900" lvl="0" indent="-342900">
                        <a:spcAft>
                          <a:spcPts val="156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u="none" dirty="0">
                          <a:solidFill>
                            <a:schemeClr val="tx1"/>
                          </a:solidFill>
                          <a:latin typeface="+mn-lt"/>
                        </a:rPr>
                        <a:t>DP test not effective to</a:t>
                      </a:r>
                      <a:r>
                        <a:rPr lang="en-US" sz="1300" b="0" i="0" u="none" baseline="0" dirty="0">
                          <a:solidFill>
                            <a:schemeClr val="tx1"/>
                          </a:solidFill>
                          <a:latin typeface="+mn-lt"/>
                        </a:rPr>
                        <a:t> identify the Pre-existing crack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300" b="0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Meritor in discussion with Global weld expert towards improvements on Weld parameters and quality. T: Sep’23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3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Weld flaw detection</a:t>
                      </a:r>
                      <a:r>
                        <a:rPr lang="en-US" sz="1300" b="0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Ultrasonic / Eddy current flaw deflector is being evaluated to detect the weld flaws. T: Jan’24</a:t>
                      </a:r>
                    </a:p>
                  </a:txBody>
                  <a:tcPr marL="91437" marR="91437" marT="45728" marB="4572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Photos / Illustration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marL="115888" marR="0" lvl="0" indent="-1158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b="1" kern="1200" baseline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Illustration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97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v</a:t>
                      </a:r>
                    </a:p>
                    <a:p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717420"/>
                  </a:ext>
                </a:extLst>
              </a:tr>
              <a:tr h="10883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1" u="non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</a:p>
                  </a:txBody>
                  <a:tcPr marL="91437" marR="91437" marT="45728" marB="45728" vert="vert27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Meritor introduced </a:t>
                      </a:r>
                      <a:r>
                        <a:rPr lang="en-US" sz="1400" kern="1200" dirty="0" err="1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Poka</a:t>
                      </a:r>
                      <a:r>
                        <a:rPr lang="en-US" sz="1400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-Yoke for straightening process. If the No. of iterations goes beyond 20, the RAM function will be stopped automatically. Implemented in Bay 1 &amp; 2 from 7-08-23. Bay 4 - C: 01-09-23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+mn-cs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Temperature checking interlock will be provided at last station of Forced air cooling. Under implementation.  T: 15.09.23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US" sz="1600" b="1" u="sng" kern="1200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1112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u="none" kern="1200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37296" y="229472"/>
            <a:ext cx="10314904" cy="779462"/>
          </a:xfrm>
        </p:spPr>
        <p:txBody>
          <a:bodyPr/>
          <a:lstStyle/>
          <a:p>
            <a:r>
              <a:rPr lang="en-GB" dirty="0"/>
              <a:t>Friction weld crack - Meritor</a:t>
            </a:r>
          </a:p>
        </p:txBody>
      </p:sp>
      <p:pic>
        <p:nvPicPr>
          <p:cNvPr id="5122" name="Picture 8" descr="image00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9919832" y="2754466"/>
            <a:ext cx="1755786" cy="271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7" descr="image00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81411" y="4990663"/>
            <a:ext cx="1377322" cy="183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599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37296" y="229472"/>
            <a:ext cx="10314904" cy="779462"/>
          </a:xfrm>
        </p:spPr>
        <p:txBody>
          <a:bodyPr/>
          <a:lstStyle/>
          <a:p>
            <a:r>
              <a:rPr lang="en-GB" dirty="0"/>
              <a:t>Failure photographs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95" y="1409862"/>
            <a:ext cx="10090511" cy="527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74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4814" y="402672"/>
            <a:ext cx="7798525" cy="312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16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7EBB30B-142B-49F6-B59F-979DE6BF306B}"/>
              </a:ext>
            </a:extLst>
          </p:cNvPr>
          <p:cNvGraphicFramePr>
            <a:graphicFrameLocks noGrp="1"/>
          </p:cNvGraphicFramePr>
          <p:nvPr/>
        </p:nvGraphicFramePr>
        <p:xfrm>
          <a:off x="1" y="900047"/>
          <a:ext cx="12191999" cy="5989221"/>
        </p:xfrm>
        <a:graphic>
          <a:graphicData uri="http://schemas.openxmlformats.org/drawingml/2006/table">
            <a:tbl>
              <a:tblPr firstRow="1" bandRow="1"/>
              <a:tblGrid>
                <a:gridCol w="281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221">
                  <a:extLst>
                    <a:ext uri="{9D8B030D-6E8A-4147-A177-3AD203B41FA5}">
                      <a16:colId xmlns:a16="http://schemas.microsoft.com/office/drawing/2014/main" val="4227988045"/>
                    </a:ext>
                  </a:extLst>
                </a:gridCol>
                <a:gridCol w="2349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1009">
                  <a:extLst>
                    <a:ext uri="{9D8B030D-6E8A-4147-A177-3AD203B41FA5}">
                      <a16:colId xmlns:a16="http://schemas.microsoft.com/office/drawing/2014/main" val="3015479297"/>
                    </a:ext>
                  </a:extLst>
                </a:gridCol>
                <a:gridCol w="2405575">
                  <a:extLst>
                    <a:ext uri="{9D8B030D-6E8A-4147-A177-3AD203B41FA5}">
                      <a16:colId xmlns:a16="http://schemas.microsoft.com/office/drawing/2014/main" val="1391310894"/>
                    </a:ext>
                  </a:extLst>
                </a:gridCol>
                <a:gridCol w="1204522">
                  <a:extLst>
                    <a:ext uri="{9D8B030D-6E8A-4147-A177-3AD203B41FA5}">
                      <a16:colId xmlns:a16="http://schemas.microsoft.com/office/drawing/2014/main" val="961591893"/>
                    </a:ext>
                  </a:extLst>
                </a:gridCol>
                <a:gridCol w="1594270">
                  <a:extLst>
                    <a:ext uri="{9D8B030D-6E8A-4147-A177-3AD203B41FA5}">
                      <a16:colId xmlns:a16="http://schemas.microsoft.com/office/drawing/2014/main" val="2048690437"/>
                    </a:ext>
                  </a:extLst>
                </a:gridCol>
                <a:gridCol w="1191743">
                  <a:extLst>
                    <a:ext uri="{9D8B030D-6E8A-4147-A177-3AD203B41FA5}">
                      <a16:colId xmlns:a16="http://schemas.microsoft.com/office/drawing/2014/main" val="3470359945"/>
                    </a:ext>
                  </a:extLst>
                </a:gridCol>
              </a:tblGrid>
              <a:tr h="290725">
                <a:tc rowSpan="2"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Complaint / Problem details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Axle casing crack at S Cam pad weld area in 2825 Bogie tipper fitted with MT15i 18TG axle</a:t>
                      </a:r>
                      <a:endParaRPr 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Issue status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RL3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541415"/>
                  </a:ext>
                </a:extLst>
              </a:tr>
              <a:tr h="290725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Issue grade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7397094"/>
                  </a:ext>
                </a:extLst>
              </a:tr>
              <a:tr h="370661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/>
                          </a:solidFill>
                        </a:rPr>
                        <a:t>2825 Bogie Tipper</a:t>
                      </a:r>
                      <a:endParaRPr lang="en-US" sz="14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Failure Kms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857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Hrs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– 1204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Hrs</a:t>
                      </a:r>
                      <a:endParaRPr lang="en-US" sz="14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Data as</a:t>
                      </a:r>
                      <a:r>
                        <a:rPr lang="en-US" sz="1400" b="1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on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Aug’23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725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Mfg plant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IN" sz="1400" dirty="0">
                          <a:latin typeface="+mj-lt"/>
                        </a:rPr>
                        <a:t>H2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No of cases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MT15i 18TG - 6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Resp</a:t>
                      </a:r>
                    </a:p>
                  </a:txBody>
                  <a:tcPr marL="91437" marR="91437" marT="45728" marB="4572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Meritor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725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lv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 b="1" u="non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Observation/ Root cause</a:t>
                      </a:r>
                    </a:p>
                  </a:txBody>
                  <a:tcPr marL="91437" marR="91437" marT="45728" marB="45728" vert="vert27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rowSpan="2"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>
                        <a:spcAft>
                          <a:spcPts val="156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1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Observation /</a:t>
                      </a:r>
                      <a:r>
                        <a:rPr lang="en-US" sz="1400" b="1" i="0" u="none" kern="1200" baseline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Analysis</a:t>
                      </a:r>
                    </a:p>
                    <a:p>
                      <a:pPr marL="342900" indent="-342900">
                        <a:spcAft>
                          <a:spcPts val="156"/>
                        </a:spcAft>
                        <a:buFont typeface="Arial" panose="020B0604020202020204" pitchFamily="34" charset="0"/>
                        <a:buAutoNum type="arabicParenR"/>
                      </a:pPr>
                      <a:r>
                        <a:rPr lang="en-US" sz="1400" b="0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6 Cases reported in 18TG axle casing so far. (Field replaced / SPD axle)</a:t>
                      </a:r>
                    </a:p>
                    <a:p>
                      <a:pPr marL="342900" indent="-342900">
                        <a:spcAft>
                          <a:spcPts val="156"/>
                        </a:spcAft>
                        <a:buFont typeface="Arial" panose="020B0604020202020204" pitchFamily="34" charset="0"/>
                        <a:buAutoNum type="arabicParenR"/>
                      </a:pPr>
                      <a:r>
                        <a:rPr lang="en-US" sz="1400" b="0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Crack initiated from S Cam pad weld and progress towards seam weld area.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6"/>
                        </a:spcAft>
                        <a:buClrTx/>
                        <a:buSzTx/>
                        <a:buFont typeface="Arial" panose="020B0604020202020204" pitchFamily="34" charset="0"/>
                        <a:buAutoNum type="arabicParenR"/>
                        <a:tabLst/>
                        <a:defRPr/>
                      </a:pPr>
                      <a:r>
                        <a:rPr lang="en-US" sz="1400" b="0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Meritor</a:t>
                      </a:r>
                      <a:r>
                        <a:rPr lang="en-US" sz="1400" b="0" i="0" u="none" kern="1200" baseline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assy. Line, as per earlier </a:t>
                      </a:r>
                      <a:r>
                        <a:rPr lang="en-US" sz="1400" b="0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layout (with no time delay) after S Cam pad welding next process will be machining operation with coolant intact chances of Housing HAZ will be higher. Hence 4 </a:t>
                      </a:r>
                      <a:r>
                        <a:rPr lang="en-US" sz="1400" b="0" i="0" u="none" kern="1200" dirty="0" err="1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mins</a:t>
                      </a:r>
                      <a:r>
                        <a:rPr lang="en-US" sz="1400" b="0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delay introduced between Cam pad welding and Cam pad wet machining process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6"/>
                        </a:spcAft>
                        <a:buClrTx/>
                        <a:buSzTx/>
                        <a:buFont typeface="Arial" panose="020B0604020202020204" pitchFamily="34" charset="0"/>
                        <a:buAutoNum type="arabicParenR"/>
                        <a:tabLst/>
                        <a:defRPr/>
                      </a:pPr>
                      <a:r>
                        <a:rPr lang="en-US" sz="1400" b="0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There is no Drive head mounting joint leak/bolt loosening is observed in this vehicle</a:t>
                      </a:r>
                      <a:r>
                        <a:rPr lang="en-US" sz="1400" b="0" i="0" u="none" kern="1200" baseline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which was highlighted as one of the potential stress raiser at the S-cam pad area</a:t>
                      </a:r>
                    </a:p>
                    <a:p>
                      <a:pPr marL="342900" indent="-342900">
                        <a:spcAft>
                          <a:spcPts val="156"/>
                        </a:spcAft>
                        <a:buFont typeface="Arial" panose="020B0604020202020204" pitchFamily="34" charset="0"/>
                        <a:buAutoNum type="arabicParenR"/>
                      </a:pPr>
                      <a:r>
                        <a:rPr lang="en-US" sz="1400" b="0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The suspension bolts were checked for its tightness and found Ok</a:t>
                      </a:r>
                    </a:p>
                    <a:p>
                      <a:pPr marL="342900" indent="-342900">
                        <a:spcAft>
                          <a:spcPts val="156"/>
                        </a:spcAft>
                        <a:buFont typeface="Arial" panose="020B0604020202020204" pitchFamily="34" charset="0"/>
                        <a:buAutoNum type="arabicParenR"/>
                      </a:pPr>
                      <a:r>
                        <a:rPr lang="en-US" sz="1400" b="0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It</a:t>
                      </a:r>
                      <a:r>
                        <a:rPr lang="en-US" sz="1400" b="0" i="0" u="none" kern="1200" baseline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was observed that S </a:t>
                      </a:r>
                      <a:r>
                        <a:rPr lang="en-US" sz="1400" b="0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Cam pad weld width found irregular and non-uniform</a:t>
                      </a:r>
                    </a:p>
                    <a:p>
                      <a:pPr marL="342900" indent="-342900">
                        <a:spcAft>
                          <a:spcPts val="156"/>
                        </a:spcAft>
                        <a:buFont typeface="Arial" panose="020B0604020202020204" pitchFamily="34" charset="0"/>
                        <a:buAutoNum type="arabicParenR"/>
                      </a:pPr>
                      <a:r>
                        <a:rPr lang="en-US" sz="1400" b="0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Both vehicles are operating in </a:t>
                      </a:r>
                      <a:r>
                        <a:rPr lang="en-US" sz="1400" b="0" i="0" u="none" kern="1200" dirty="0" err="1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Marur</a:t>
                      </a:r>
                      <a:r>
                        <a:rPr lang="en-US" sz="1400" b="0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site (Trichy).</a:t>
                      </a:r>
                      <a:r>
                        <a:rPr lang="en-US" sz="1400" b="0" i="0" u="none" kern="1200" baseline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800100" lvl="1" indent="-342900">
                        <a:spcAft>
                          <a:spcPts val="156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Application</a:t>
                      </a:r>
                      <a:r>
                        <a:rPr lang="en-US" sz="1400" b="0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:</a:t>
                      </a:r>
                      <a:r>
                        <a:rPr lang="en-US" sz="1400" b="0" i="0" u="none" kern="1200" baseline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River sand excavation from the river and bringing out and dumping in yard.</a:t>
                      </a:r>
                    </a:p>
                    <a:p>
                      <a:pPr marL="800100" lvl="1" indent="-342900">
                        <a:spcAft>
                          <a:spcPts val="156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Lead distance</a:t>
                      </a:r>
                      <a:r>
                        <a:rPr lang="en-US" sz="1400" b="0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: 4 kms (one side), 15 trips / 130kms operated per day. Vehicle</a:t>
                      </a:r>
                      <a:r>
                        <a:rPr lang="en-US" sz="1400" b="0" i="0" u="none" kern="1200" baseline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is operating in River bed </a:t>
                      </a:r>
                      <a:endParaRPr lang="en-US" sz="1400" b="0" i="0" u="none" kern="120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Case 1 ,2 &amp; 3 analyzed and below are findings.</a:t>
                      </a:r>
                      <a:r>
                        <a:rPr lang="en-US" sz="1400" kern="1200" baseline="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 Other sample are in transit. T: Sep’23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+mn-cs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Weld penetration found less than spec in failed sample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+mn-cs"/>
                      </a:endParaRPr>
                    </a:p>
                  </a:txBody>
                  <a:tcPr marL="91437" marR="91437" marT="45728" marB="4572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Photos / Illustration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marL="115888" marR="0" lvl="0" indent="-1158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b="1" kern="1200" baseline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Illustration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8ED5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688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v</a:t>
                      </a:r>
                    </a:p>
                    <a:p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717420"/>
                  </a:ext>
                </a:extLst>
              </a:tr>
              <a:tr h="90121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1" u="non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</a:p>
                  </a:txBody>
                  <a:tcPr marL="91437" marR="91437" marT="45728" marB="45728" vert="vert27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Interim action:</a:t>
                      </a:r>
                      <a:r>
                        <a:rPr lang="en-US" sz="1400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 - To ensure no cold</a:t>
                      </a:r>
                      <a:r>
                        <a:rPr lang="en-US" sz="1400" kern="1200" baseline="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 start at stress zone</a:t>
                      </a:r>
                      <a:r>
                        <a:rPr lang="en-US" sz="1400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, welding direction of the bracket shifted to Top - bottom side instead of Bottom – top side. Supplier cut off: 27.08.2023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+mn-cs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Permanent action: - </a:t>
                      </a:r>
                      <a:r>
                        <a:rPr lang="en-US" sz="1400" kern="1200" dirty="0" err="1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Robo</a:t>
                      </a:r>
                      <a:r>
                        <a:rPr lang="en-US" sz="1400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 welding being explored by Meritor. Under discussion with US expert team and Feasibility will be declared. T: End</a:t>
                      </a:r>
                      <a:r>
                        <a:rPr lang="en-US" sz="1400" kern="1200" baseline="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 Oct’23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US" sz="1600" b="1" u="sng" kern="1200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1112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u="none" kern="1200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 vMerge="1"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AutoNum type="arabicParenR"/>
                      </a:pPr>
                      <a:endParaRPr lang="en-US" sz="1400" b="0" i="0" u="none" strike="noStrike" kern="1200" baseline="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38548" y="120585"/>
            <a:ext cx="10314904" cy="779462"/>
          </a:xfrm>
        </p:spPr>
        <p:txBody>
          <a:bodyPr>
            <a:normAutofit fontScale="90000"/>
          </a:bodyPr>
          <a:lstStyle/>
          <a:p>
            <a:r>
              <a:rPr lang="en-GB" sz="2800" dirty="0"/>
              <a:t>18TG axle casing crack at S Cam pad weld area – Field retro fitted casing</a:t>
            </a:r>
            <a:br>
              <a:rPr lang="en-GB" sz="2800" dirty="0"/>
            </a:br>
            <a:r>
              <a:rPr lang="en-GB" sz="2800" dirty="0"/>
              <a:t>Meritor</a:t>
            </a:r>
          </a:p>
        </p:txBody>
      </p:sp>
      <p:pic>
        <p:nvPicPr>
          <p:cNvPr id="10" name="Picture 2" descr="image005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5570" b="41986"/>
          <a:stretch/>
        </p:blipFill>
        <p:spPr bwMode="auto">
          <a:xfrm>
            <a:off x="9243567" y="2903711"/>
            <a:ext cx="2625895" cy="164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/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2" t="8282" r="14487" b="1184"/>
          <a:stretch/>
        </p:blipFill>
        <p:spPr>
          <a:xfrm>
            <a:off x="9243567" y="4588255"/>
            <a:ext cx="1925442" cy="1950847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8276000" y="3614249"/>
            <a:ext cx="896153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7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Case 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76000" y="5263092"/>
            <a:ext cx="896153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7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Case 2</a:t>
            </a:r>
          </a:p>
        </p:txBody>
      </p:sp>
    </p:spTree>
    <p:extLst>
      <p:ext uri="{BB962C8B-B14F-4D97-AF65-F5344CB8AC3E}">
        <p14:creationId xmlns:p14="http://schemas.microsoft.com/office/powerpoint/2010/main" val="1588540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38200" y="990601"/>
          <a:ext cx="10667998" cy="5181601"/>
        </p:xfrm>
        <a:graphic>
          <a:graphicData uri="http://schemas.openxmlformats.org/drawingml/2006/table">
            <a:tbl>
              <a:tblPr/>
              <a:tblGrid>
                <a:gridCol w="1468782">
                  <a:extLst>
                    <a:ext uri="{9D8B030D-6E8A-4147-A177-3AD203B41FA5}">
                      <a16:colId xmlns:a16="http://schemas.microsoft.com/office/drawing/2014/main" val="1971209899"/>
                    </a:ext>
                  </a:extLst>
                </a:gridCol>
                <a:gridCol w="2628348">
                  <a:extLst>
                    <a:ext uri="{9D8B030D-6E8A-4147-A177-3AD203B41FA5}">
                      <a16:colId xmlns:a16="http://schemas.microsoft.com/office/drawing/2014/main" val="1274662835"/>
                    </a:ext>
                  </a:extLst>
                </a:gridCol>
                <a:gridCol w="1400226">
                  <a:extLst>
                    <a:ext uri="{9D8B030D-6E8A-4147-A177-3AD203B41FA5}">
                      <a16:colId xmlns:a16="http://schemas.microsoft.com/office/drawing/2014/main" val="3637822773"/>
                    </a:ext>
                  </a:extLst>
                </a:gridCol>
                <a:gridCol w="2396756">
                  <a:extLst>
                    <a:ext uri="{9D8B030D-6E8A-4147-A177-3AD203B41FA5}">
                      <a16:colId xmlns:a16="http://schemas.microsoft.com/office/drawing/2014/main" val="3478189862"/>
                    </a:ext>
                  </a:extLst>
                </a:gridCol>
                <a:gridCol w="1386943">
                  <a:extLst>
                    <a:ext uri="{9D8B030D-6E8A-4147-A177-3AD203B41FA5}">
                      <a16:colId xmlns:a16="http://schemas.microsoft.com/office/drawing/2014/main" val="2417343177"/>
                    </a:ext>
                  </a:extLst>
                </a:gridCol>
                <a:gridCol w="1386943">
                  <a:extLst>
                    <a:ext uri="{9D8B030D-6E8A-4147-A177-3AD203B41FA5}">
                      <a16:colId xmlns:a16="http://schemas.microsoft.com/office/drawing/2014/main" val="1331085014"/>
                    </a:ext>
                  </a:extLst>
                </a:gridCol>
              </a:tblGrid>
              <a:tr h="5037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Issue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18TG RA1 Axle casing broken at Spring seat/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S.Cam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brkt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weld area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123642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Supplier: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Meritor-Automotive Axles Ltd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3984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Issue Dt/Month: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18.07.23 /</a:t>
                      </a:r>
                      <a:r>
                        <a:rPr lang="en-US" sz="1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Jul’23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198095"/>
                  </a:ext>
                </a:extLst>
              </a:tr>
              <a:tr h="5377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Part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18TG RA1 Axle / Housing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83984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Veh</a:t>
                      </a:r>
                      <a:r>
                        <a:rPr lang="en-US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Model: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N" sz="1653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2825-Tipper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Rej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Qty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10+</a:t>
                      </a:r>
                      <a:r>
                        <a:rPr lang="en-US" sz="1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Nos 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189243"/>
                  </a:ext>
                </a:extLst>
              </a:tr>
              <a:tr h="5377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Remarks: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2000" dirty="0"/>
                        <a:t> </a:t>
                      </a:r>
                      <a:r>
                        <a:rPr lang="en-US" sz="1600" dirty="0"/>
                        <a:t>All fractures on cam pad weld are associated with retrofitted axles in field only.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219902"/>
                  </a:ext>
                </a:extLst>
              </a:tr>
              <a:tr h="291941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Defect</a:t>
                      </a:r>
                      <a:r>
                        <a:rPr lang="en-US" sz="15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Picture (Part/Vehicle):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10407"/>
                  </a:ext>
                </a:extLst>
              </a:tr>
              <a:tr h="2878667">
                <a:tc gridSpan="6">
                  <a:txBody>
                    <a:bodyPr/>
                    <a:lstStyle/>
                    <a:p>
                      <a:pPr algn="l" fontAlgn="ctr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88217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38201" y="238781"/>
            <a:ext cx="105155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Field Issue / Defective Part/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Summary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849525" y="4297294"/>
            <a:ext cx="2017951" cy="114300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407" y="3859819"/>
            <a:ext cx="9321592" cy="20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73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96977" y="300336"/>
            <a:ext cx="97539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Defective Part - Preliminary Analysis / Observation’s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0EFA0-C2C8-7B5F-60CF-0337DD0C8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1219200"/>
            <a:ext cx="10363200" cy="5029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3446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96977" y="300336"/>
            <a:ext cx="97539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Defective Part - Preliminary Analysis / Observation’s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26BF3-B820-333F-EF69-0EC6E833BA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5" r="2003"/>
          <a:stretch/>
        </p:blipFill>
        <p:spPr>
          <a:xfrm>
            <a:off x="6048372" y="3427599"/>
            <a:ext cx="4467229" cy="31336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171F7A-E920-FEB3-87EB-637340EBBB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0" y="838201"/>
            <a:ext cx="4794088" cy="25131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87"/>
          <a:stretch/>
        </p:blipFill>
        <p:spPr>
          <a:xfrm>
            <a:off x="788750" y="3427599"/>
            <a:ext cx="4794088" cy="31336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2161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937296" y="229472"/>
            <a:ext cx="10314904" cy="779462"/>
          </a:xfrm>
        </p:spPr>
        <p:txBody>
          <a:bodyPr/>
          <a:lstStyle/>
          <a:p>
            <a:r>
              <a:rPr lang="en-GB" dirty="0"/>
              <a:t>Case 1 – 18TG axle casing crack at S Cam pad weld area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825485" y="4763733"/>
          <a:ext cx="8021900" cy="15295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59673">
                  <a:extLst>
                    <a:ext uri="{9D8B030D-6E8A-4147-A177-3AD203B41FA5}">
                      <a16:colId xmlns:a16="http://schemas.microsoft.com/office/drawing/2014/main" val="1924258179"/>
                    </a:ext>
                  </a:extLst>
                </a:gridCol>
                <a:gridCol w="1170623">
                  <a:extLst>
                    <a:ext uri="{9D8B030D-6E8A-4147-A177-3AD203B41FA5}">
                      <a16:colId xmlns:a16="http://schemas.microsoft.com/office/drawing/2014/main" val="3026932739"/>
                    </a:ext>
                  </a:extLst>
                </a:gridCol>
                <a:gridCol w="511810">
                  <a:extLst>
                    <a:ext uri="{9D8B030D-6E8A-4147-A177-3AD203B41FA5}">
                      <a16:colId xmlns:a16="http://schemas.microsoft.com/office/drawing/2014/main" val="538208078"/>
                    </a:ext>
                  </a:extLst>
                </a:gridCol>
                <a:gridCol w="3879794">
                  <a:extLst>
                    <a:ext uri="{9D8B030D-6E8A-4147-A177-3AD203B41FA5}">
                      <a16:colId xmlns:a16="http://schemas.microsoft.com/office/drawing/2014/main" val="2395011919"/>
                    </a:ext>
                  </a:extLst>
                </a:gridCol>
              </a:tblGrid>
              <a:tr h="1247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Activity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Date of Failure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Hours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Remarks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79209799"/>
                  </a:ext>
                </a:extLst>
              </a:tr>
              <a:tr h="1247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RA1 16TG Housing replaced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04-06-2022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288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RA1 Axle casing crack @ LHS box section area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38193183"/>
                  </a:ext>
                </a:extLst>
              </a:tr>
              <a:tr h="1247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14 leaf bogie trail fitment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24-08-2022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505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Trial</a:t>
                      </a:r>
                      <a:r>
                        <a:rPr lang="en-US" sz="1200" baseline="0" dirty="0">
                          <a:effectLst/>
                        </a:rPr>
                        <a:t> fitment of 28.8T spring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1740055"/>
                  </a:ext>
                </a:extLst>
              </a:tr>
              <a:tr h="24943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RA2 16TG Housing replaced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07-12-2022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925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RA2 Axle casing crack at 10 O’ clock</a:t>
                      </a:r>
                      <a:r>
                        <a:rPr lang="en-US" sz="1200" baseline="0" dirty="0">
                          <a:effectLst/>
                        </a:rPr>
                        <a:t> position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22982835"/>
                  </a:ext>
                </a:extLst>
              </a:tr>
              <a:tr h="1247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RA1 18TG replaced against 16TG failure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23-03-2023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1461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RA1 Axle housing cracked @ 4</a:t>
                      </a:r>
                      <a:r>
                        <a:rPr lang="en-US" sz="1200" baseline="0" dirty="0">
                          <a:effectLst/>
                        </a:rPr>
                        <a:t> O’</a:t>
                      </a:r>
                      <a:r>
                        <a:rPr lang="en-US" sz="1200" dirty="0">
                          <a:effectLst/>
                        </a:rPr>
                        <a:t> clock  position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30467080"/>
                  </a:ext>
                </a:extLst>
              </a:tr>
              <a:tr h="1247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RA 1 18 TG Failed </a:t>
                      </a:r>
                      <a:r>
                        <a:rPr lang="en-US" sz="1200" dirty="0" err="1">
                          <a:effectLst/>
                        </a:rPr>
                        <a:t>Hrs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15-07-2023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2557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+mn-ea"/>
                        </a:rPr>
                        <a:t>RA1</a:t>
                      </a:r>
                      <a:r>
                        <a:rPr lang="en-US" sz="1200" baseline="0" dirty="0">
                          <a:effectLst/>
                          <a:latin typeface="+mn-lt"/>
                          <a:ea typeface="+mn-ea"/>
                        </a:rPr>
                        <a:t> Axle casing crack at S cam pad weld area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81790216"/>
                  </a:ext>
                </a:extLst>
              </a:tr>
              <a:tr h="1247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Hours covered with 18 TG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1096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49179298"/>
                  </a:ext>
                </a:extLst>
              </a:tr>
            </a:tbl>
          </a:graphicData>
        </a:graphic>
      </p:graphicFrame>
      <p:pic>
        <p:nvPicPr>
          <p:cNvPr id="3073" name="Picture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83" y="1579929"/>
            <a:ext cx="8021900" cy="30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image00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7" t="1606" r="57406" b="44257"/>
          <a:stretch/>
        </p:blipFill>
        <p:spPr bwMode="auto">
          <a:xfrm>
            <a:off x="8523068" y="1777442"/>
            <a:ext cx="3589007" cy="2217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14"/>
          <p:cNvSpPr/>
          <p:nvPr/>
        </p:nvSpPr>
        <p:spPr>
          <a:xfrm>
            <a:off x="1589649" y="2391508"/>
            <a:ext cx="872197" cy="16177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7472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4904" cy="779462"/>
          </a:xfrm>
        </p:spPr>
        <p:txBody>
          <a:bodyPr>
            <a:normAutofit fontScale="90000"/>
          </a:bodyPr>
          <a:lstStyle/>
          <a:p>
            <a:r>
              <a:rPr lang="en-GB" dirty="0"/>
              <a:t>18TG RA2 axle casing crack in 3525 Tipper</a:t>
            </a:r>
            <a:br>
              <a:rPr lang="en-GB" dirty="0"/>
            </a:br>
            <a:r>
              <a:rPr lang="en-GB" dirty="0">
                <a:solidFill>
                  <a:srgbClr val="0070C0"/>
                </a:solidFill>
              </a:rPr>
              <a:t>Failure photographs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5538" y="1456710"/>
            <a:ext cx="5700227" cy="2633505"/>
          </a:xfrm>
          <a:prstGeom prst="rect">
            <a:avLst/>
          </a:prstGeom>
        </p:spPr>
      </p:pic>
      <p:sp>
        <p:nvSpPr>
          <p:cNvPr id="13" name="Oval Callout 12"/>
          <p:cNvSpPr/>
          <p:nvPr/>
        </p:nvSpPr>
        <p:spPr>
          <a:xfrm>
            <a:off x="6921305" y="1308295"/>
            <a:ext cx="1575581" cy="393896"/>
          </a:xfrm>
          <a:prstGeom prst="wedgeEllipseCallout">
            <a:avLst>
              <a:gd name="adj1" fmla="val -60690"/>
              <a:gd name="adj2" fmla="val 9806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O’ clock</a:t>
            </a:r>
          </a:p>
        </p:txBody>
      </p:sp>
      <p:sp>
        <p:nvSpPr>
          <p:cNvPr id="14" name="Oval 13"/>
          <p:cNvSpPr/>
          <p:nvPr/>
        </p:nvSpPr>
        <p:spPr>
          <a:xfrm>
            <a:off x="6527408" y="2773461"/>
            <a:ext cx="562709" cy="3917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231986" y="1824089"/>
            <a:ext cx="562709" cy="3917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126053" y="2159586"/>
            <a:ext cx="562709" cy="3917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Callout 16"/>
          <p:cNvSpPr/>
          <p:nvPr/>
        </p:nvSpPr>
        <p:spPr>
          <a:xfrm>
            <a:off x="7090117" y="3430774"/>
            <a:ext cx="1575581" cy="393896"/>
          </a:xfrm>
          <a:prstGeom prst="wedgeEllipseCallout">
            <a:avLst>
              <a:gd name="adj1" fmla="val -52654"/>
              <a:gd name="adj2" fmla="val -11979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O’ clock</a:t>
            </a:r>
          </a:p>
        </p:txBody>
      </p:sp>
      <p:sp>
        <p:nvSpPr>
          <p:cNvPr id="18" name="Oval Callout 17"/>
          <p:cNvSpPr/>
          <p:nvPr/>
        </p:nvSpPr>
        <p:spPr>
          <a:xfrm>
            <a:off x="2831826" y="1412681"/>
            <a:ext cx="1712039" cy="393896"/>
          </a:xfrm>
          <a:prstGeom prst="wedgeEllipseCallout">
            <a:avLst>
              <a:gd name="adj1" fmla="val 33915"/>
              <a:gd name="adj2" fmla="val 14092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 O’ clock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1125414" y="2407914"/>
            <a:ext cx="1706412" cy="731093"/>
          </a:xfrm>
          <a:prstGeom prst="rightArrow">
            <a:avLst>
              <a:gd name="adj1" fmla="val 50000"/>
              <a:gd name="adj2" fmla="val 288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Crack locations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4" y="4232720"/>
            <a:ext cx="3542306" cy="250365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125" y="4232720"/>
            <a:ext cx="5419163" cy="250365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8383" y="4232719"/>
            <a:ext cx="3025072" cy="250365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2724" y="4232719"/>
            <a:ext cx="1336431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10 O’ clock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42125" y="4231739"/>
            <a:ext cx="1336431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2 O’ clock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102227" y="4232719"/>
            <a:ext cx="1336431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4 O’ clock</a:t>
            </a:r>
          </a:p>
        </p:txBody>
      </p:sp>
    </p:spTree>
    <p:extLst>
      <p:ext uri="{BB962C8B-B14F-4D97-AF65-F5344CB8AC3E}">
        <p14:creationId xmlns:p14="http://schemas.microsoft.com/office/powerpoint/2010/main" val="1939442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723" y="1462331"/>
            <a:ext cx="6865034" cy="317164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937296" y="229472"/>
            <a:ext cx="10314904" cy="779462"/>
          </a:xfrm>
        </p:spPr>
        <p:txBody>
          <a:bodyPr/>
          <a:lstStyle/>
          <a:p>
            <a:r>
              <a:rPr lang="en-GB" dirty="0"/>
              <a:t>Case 2 – 18TG axle casing crack at S Cam pad weld area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839552" y="4791886"/>
          <a:ext cx="8021900" cy="14119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59673">
                  <a:extLst>
                    <a:ext uri="{9D8B030D-6E8A-4147-A177-3AD203B41FA5}">
                      <a16:colId xmlns:a16="http://schemas.microsoft.com/office/drawing/2014/main" val="1924258179"/>
                    </a:ext>
                  </a:extLst>
                </a:gridCol>
                <a:gridCol w="1170623">
                  <a:extLst>
                    <a:ext uri="{9D8B030D-6E8A-4147-A177-3AD203B41FA5}">
                      <a16:colId xmlns:a16="http://schemas.microsoft.com/office/drawing/2014/main" val="3026932739"/>
                    </a:ext>
                  </a:extLst>
                </a:gridCol>
                <a:gridCol w="511810">
                  <a:extLst>
                    <a:ext uri="{9D8B030D-6E8A-4147-A177-3AD203B41FA5}">
                      <a16:colId xmlns:a16="http://schemas.microsoft.com/office/drawing/2014/main" val="538208078"/>
                    </a:ext>
                  </a:extLst>
                </a:gridCol>
                <a:gridCol w="3879794">
                  <a:extLst>
                    <a:ext uri="{9D8B030D-6E8A-4147-A177-3AD203B41FA5}">
                      <a16:colId xmlns:a16="http://schemas.microsoft.com/office/drawing/2014/main" val="2395011919"/>
                    </a:ext>
                  </a:extLst>
                </a:gridCol>
              </a:tblGrid>
              <a:tr h="28239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Activity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Date of Failure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Hours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Remarks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79209799"/>
                  </a:ext>
                </a:extLst>
              </a:tr>
              <a:tr h="2823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RA1 16TG Housing replaced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27-03-2023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1163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RA1 Axle casing crack @ 4</a:t>
                      </a:r>
                      <a:r>
                        <a:rPr lang="en-US" sz="1200" baseline="0" dirty="0">
                          <a:effectLst/>
                        </a:rPr>
                        <a:t> O’ clock position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38193183"/>
                  </a:ext>
                </a:extLst>
              </a:tr>
              <a:tr h="2823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14 leaf bogie trail fitment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03-03-2023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1157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effectLst/>
                        </a:rPr>
                        <a:t>Suspension modification 5</a:t>
                      </a:r>
                      <a:r>
                        <a:rPr lang="en-US" sz="1200" baseline="30000" dirty="0">
                          <a:effectLst/>
                        </a:rPr>
                        <a:t>th</a:t>
                      </a:r>
                      <a:r>
                        <a:rPr lang="en-US" sz="1200" baseline="0" dirty="0">
                          <a:effectLst/>
                        </a:rPr>
                        <a:t> &amp; 8</a:t>
                      </a:r>
                      <a:r>
                        <a:rPr lang="en-US" sz="1200" baseline="30000" dirty="0">
                          <a:effectLst/>
                        </a:rPr>
                        <a:t>th</a:t>
                      </a:r>
                      <a:r>
                        <a:rPr lang="en-US" sz="1200" baseline="0" dirty="0">
                          <a:effectLst/>
                        </a:rPr>
                        <a:t> removal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1740055"/>
                  </a:ext>
                </a:extLst>
              </a:tr>
              <a:tr h="2823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RA 1 18 TG Failed </a:t>
                      </a:r>
                      <a:r>
                        <a:rPr lang="en-US" sz="1200" dirty="0" err="1">
                          <a:effectLst/>
                        </a:rPr>
                        <a:t>Hrs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18-07-2023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2020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+mn-ea"/>
                        </a:rPr>
                        <a:t>RA1</a:t>
                      </a:r>
                      <a:r>
                        <a:rPr lang="en-US" sz="1200" baseline="0" dirty="0">
                          <a:effectLst/>
                          <a:latin typeface="+mn-lt"/>
                          <a:ea typeface="+mn-ea"/>
                        </a:rPr>
                        <a:t> Axle casing crack at S cam pad weld area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81790216"/>
                  </a:ext>
                </a:extLst>
              </a:tr>
              <a:tr h="2823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Hours covered with 18 TG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+mn-ea"/>
                        </a:rPr>
                        <a:t>857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49179298"/>
                  </a:ext>
                </a:extLst>
              </a:tr>
            </a:tbl>
          </a:graphicData>
        </a:graphic>
      </p:graphicFrame>
      <p:sp>
        <p:nvSpPr>
          <p:cNvPr id="15" name="Oval 14"/>
          <p:cNvSpPr/>
          <p:nvPr/>
        </p:nvSpPr>
        <p:spPr>
          <a:xfrm>
            <a:off x="1997613" y="2077441"/>
            <a:ext cx="872197" cy="16177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3"/>
          <a:srcRect l="3238" t="7776" r="14864" b="3608"/>
          <a:stretch/>
        </p:blipFill>
        <p:spPr>
          <a:xfrm>
            <a:off x="7906043" y="1462331"/>
            <a:ext cx="2715065" cy="3171646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771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4814" y="402672"/>
            <a:ext cx="7798525" cy="312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41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4904" cy="779462"/>
          </a:xfrm>
        </p:spPr>
        <p:txBody>
          <a:bodyPr>
            <a:normAutofit fontScale="90000"/>
          </a:bodyPr>
          <a:lstStyle/>
          <a:p>
            <a:r>
              <a:rPr lang="en-GB" dirty="0"/>
              <a:t>18TG RA2 axle casing crack in 3525 Tipper</a:t>
            </a:r>
            <a:br>
              <a:rPr lang="en-GB" dirty="0"/>
            </a:br>
            <a:r>
              <a:rPr lang="en-GB" dirty="0">
                <a:solidFill>
                  <a:srgbClr val="0070C0"/>
                </a:solidFill>
              </a:rPr>
              <a:t>Failure photographs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073352" y="1750790"/>
            <a:ext cx="4682466" cy="3243670"/>
            <a:chOff x="6742462" y="1607330"/>
            <a:chExt cx="4322689" cy="290872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42462" y="1607330"/>
              <a:ext cx="4322689" cy="2908725"/>
            </a:xfrm>
            <a:prstGeom prst="rect">
              <a:avLst/>
            </a:prstGeom>
          </p:spPr>
        </p:pic>
        <p:sp>
          <p:nvSpPr>
            <p:cNvPr id="28" name="Oval 27"/>
            <p:cNvSpPr/>
            <p:nvPr/>
          </p:nvSpPr>
          <p:spPr>
            <a:xfrm rot="172325">
              <a:off x="7557329" y="2807525"/>
              <a:ext cx="1255518" cy="96330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2127" y="1751491"/>
            <a:ext cx="4694402" cy="324997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629341" y="5208613"/>
            <a:ext cx="3570487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External rubbing mark observed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84084" y="5208613"/>
            <a:ext cx="3570487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Leaf spring – 38T</a:t>
            </a:r>
          </a:p>
        </p:txBody>
      </p:sp>
    </p:spTree>
    <p:extLst>
      <p:ext uri="{BB962C8B-B14F-4D97-AF65-F5344CB8AC3E}">
        <p14:creationId xmlns:p14="http://schemas.microsoft.com/office/powerpoint/2010/main" val="4239799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4814" y="402672"/>
            <a:ext cx="7798525" cy="312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27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7EBB30B-142B-49F6-B59F-979DE6BF306B}"/>
              </a:ext>
            </a:extLst>
          </p:cNvPr>
          <p:cNvGraphicFramePr>
            <a:graphicFrameLocks noGrp="1"/>
          </p:cNvGraphicFramePr>
          <p:nvPr/>
        </p:nvGraphicFramePr>
        <p:xfrm>
          <a:off x="1" y="1135403"/>
          <a:ext cx="12191999" cy="5574887"/>
        </p:xfrm>
        <a:graphic>
          <a:graphicData uri="http://schemas.openxmlformats.org/drawingml/2006/table">
            <a:tbl>
              <a:tblPr firstRow="1" bandRow="1"/>
              <a:tblGrid>
                <a:gridCol w="281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221">
                  <a:extLst>
                    <a:ext uri="{9D8B030D-6E8A-4147-A177-3AD203B41FA5}">
                      <a16:colId xmlns:a16="http://schemas.microsoft.com/office/drawing/2014/main" val="4227988045"/>
                    </a:ext>
                  </a:extLst>
                </a:gridCol>
                <a:gridCol w="2349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719">
                  <a:extLst>
                    <a:ext uri="{9D8B030D-6E8A-4147-A177-3AD203B41FA5}">
                      <a16:colId xmlns:a16="http://schemas.microsoft.com/office/drawing/2014/main" val="3015479297"/>
                    </a:ext>
                  </a:extLst>
                </a:gridCol>
                <a:gridCol w="2131255">
                  <a:extLst>
                    <a:ext uri="{9D8B030D-6E8A-4147-A177-3AD203B41FA5}">
                      <a16:colId xmlns:a16="http://schemas.microsoft.com/office/drawing/2014/main" val="1391310894"/>
                    </a:ext>
                  </a:extLst>
                </a:gridCol>
                <a:gridCol w="1331132">
                  <a:extLst>
                    <a:ext uri="{9D8B030D-6E8A-4147-A177-3AD203B41FA5}">
                      <a16:colId xmlns:a16="http://schemas.microsoft.com/office/drawing/2014/main" val="961591893"/>
                    </a:ext>
                  </a:extLst>
                </a:gridCol>
                <a:gridCol w="1594270">
                  <a:extLst>
                    <a:ext uri="{9D8B030D-6E8A-4147-A177-3AD203B41FA5}">
                      <a16:colId xmlns:a16="http://schemas.microsoft.com/office/drawing/2014/main" val="2048690437"/>
                    </a:ext>
                  </a:extLst>
                </a:gridCol>
                <a:gridCol w="1191743">
                  <a:extLst>
                    <a:ext uri="{9D8B030D-6E8A-4147-A177-3AD203B41FA5}">
                      <a16:colId xmlns:a16="http://schemas.microsoft.com/office/drawing/2014/main" val="3470359945"/>
                    </a:ext>
                  </a:extLst>
                </a:gridCol>
              </a:tblGrid>
              <a:tr h="337756">
                <a:tc rowSpan="2"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5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Complaint / Problem details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baseline="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Axle casing crack at Dome weld area in 2825 Bogie tipper fitted with MT15i 18TG axle</a:t>
                      </a:r>
                      <a:endParaRPr lang="en-US" sz="15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5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Issue status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RL3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541415"/>
                  </a:ext>
                </a:extLst>
              </a:tr>
              <a:tr h="337756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5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Issue grade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7397094"/>
                  </a:ext>
                </a:extLst>
              </a:tr>
              <a:tr h="337756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5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2825T </a:t>
                      </a:r>
                      <a:endParaRPr lang="en-US" sz="15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5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Failure  </a:t>
                      </a:r>
                      <a:r>
                        <a:rPr lang="en-US" sz="15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Kms</a:t>
                      </a:r>
                      <a:endParaRPr lang="en-US" sz="15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5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668 </a:t>
                      </a:r>
                      <a:r>
                        <a:rPr lang="en-US" sz="15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Hrs</a:t>
                      </a:r>
                      <a:endParaRPr lang="en-US" sz="15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5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Data as</a:t>
                      </a:r>
                      <a:r>
                        <a:rPr lang="en-US" sz="1500" b="1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on</a:t>
                      </a:r>
                      <a:endParaRPr lang="en-US" sz="15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500" b="0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Aug’23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756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latin typeface="+mn-lt"/>
                        </a:rPr>
                        <a:t>Mfg plant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IN" sz="1500" dirty="0">
                          <a:latin typeface="+mj-lt"/>
                        </a:rPr>
                        <a:t>PNR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5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No of cases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MT15i 18TG - 1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5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Resp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500" b="0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Meritor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756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lv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500" b="1" u="non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Observation/ Root cause</a:t>
                      </a:r>
                    </a:p>
                  </a:txBody>
                  <a:tcPr marL="91437" marR="91437" marT="45728" marB="45728" vert="vert27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rowSpan="2"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>
                        <a:spcAft>
                          <a:spcPts val="156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b="1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Observation /</a:t>
                      </a:r>
                      <a:r>
                        <a:rPr lang="en-US" sz="1600" b="1" i="0" u="none" kern="1200" baseline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Analysis</a:t>
                      </a:r>
                    </a:p>
                    <a:p>
                      <a:pPr marL="0" indent="0">
                        <a:buNone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1</a:t>
                      </a:r>
                      <a:r>
                        <a:rPr lang="en-GB" sz="1600" kern="1200" baseline="300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st</a:t>
                      </a:r>
                      <a:r>
                        <a:rPr lang="en-GB" sz="1600" kern="1200" baseline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failure of 18TG axle casing crack at Dome weld area reported in 2825 BGS tipper vehicle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Vehicle is operating in </a:t>
                      </a:r>
                      <a:r>
                        <a:rPr lang="en-US" sz="1600" b="0" i="0" u="none" kern="1200" dirty="0" err="1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Marur</a:t>
                      </a: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site (Trichy).</a:t>
                      </a:r>
                      <a:r>
                        <a:rPr lang="en-US" sz="1600" b="0" i="0" u="none" kern="1200" baseline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800100" lvl="1" indent="-342900" algn="l" defTabSz="914400" rtl="0" eaLnBrk="1" latinLnBrk="0" hangingPunct="1">
                        <a:spcAft>
                          <a:spcPts val="156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Application</a:t>
                      </a: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:</a:t>
                      </a:r>
                      <a:r>
                        <a:rPr lang="en-US" sz="1600" b="0" i="0" u="none" kern="1200" baseline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River sand excavation from the river and bringing out and dumping in yard.</a:t>
                      </a:r>
                    </a:p>
                    <a:p>
                      <a:pPr marL="800100" lvl="1" indent="-342900">
                        <a:spcAft>
                          <a:spcPts val="156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Lead distance</a:t>
                      </a: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600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4 kms (one side), 15 trips / 130kms operated per day. Vehicle is operating in River bed </a:t>
                      </a:r>
                    </a:p>
                    <a:p>
                      <a:pPr marL="800100" lvl="1" indent="-342900">
                        <a:spcAft>
                          <a:spcPts val="156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600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Vehicle is fitted with 30T Suspension (Field modified)</a:t>
                      </a:r>
                    </a:p>
                    <a:p>
                      <a:pPr marL="342900" lvl="0" indent="-342900">
                        <a:spcAft>
                          <a:spcPts val="156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600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Failed material analysis carried out at</a:t>
                      </a:r>
                      <a:r>
                        <a:rPr lang="en-IN" sz="1600" kern="1200" baseline="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 Meritor &amp; AL MED. It is observed that </a:t>
                      </a:r>
                      <a:r>
                        <a:rPr lang="en-IN" sz="1600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Dome weld hardness is lower than the Dome material hardness. </a:t>
                      </a:r>
                    </a:p>
                    <a:p>
                      <a:pPr marL="342900" lvl="0" indent="-342900">
                        <a:spcAft>
                          <a:spcPts val="156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Dome inner side Weld bead shift observed in failed sample.</a:t>
                      </a:r>
                      <a:r>
                        <a:rPr lang="en-US" sz="1600" kern="1200" baseline="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 Also </a:t>
                      </a:r>
                      <a:r>
                        <a:rPr lang="en-US" sz="1600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weld penetration is more towards Dome cover and penetration is not within spec for Housing side</a:t>
                      </a:r>
                    </a:p>
                  </a:txBody>
                  <a:tcPr marL="91437" marR="91437" marT="45728" marB="4572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Photos / Illustration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marL="115888" marR="0" lvl="0" indent="-1158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b="1" kern="1200" baseline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bg1"/>
                          </a:solidFill>
                          <a:latin typeface="+mn-lt"/>
                        </a:rPr>
                        <a:t>Illustration</a:t>
                      </a:r>
                      <a:endParaRPr 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8ED5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06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endParaRPr 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r>
                        <a:rPr lang="en-US" sz="1500" dirty="0">
                          <a:solidFill>
                            <a:schemeClr val="bg1"/>
                          </a:solidFill>
                          <a:latin typeface="+mn-lt"/>
                        </a:rPr>
                        <a:t>v</a:t>
                      </a:r>
                    </a:p>
                    <a:p>
                      <a:endParaRPr 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717420"/>
                  </a:ext>
                </a:extLst>
              </a:tr>
              <a:tr h="9054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500" b="1" u="non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</a:p>
                  </a:txBody>
                  <a:tcPr marL="91437" marR="91437" marT="45728" marB="45728" vert="vert27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Interim action:</a:t>
                      </a:r>
                      <a:r>
                        <a:rPr lang="en-US" sz="1600" kern="1200" baseline="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 For </a:t>
                      </a:r>
                      <a:r>
                        <a:rPr lang="en-US" sz="1600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Detection of bead</a:t>
                      </a:r>
                      <a:r>
                        <a:rPr lang="en-US" sz="1600" kern="1200" baseline="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 shift, </a:t>
                      </a:r>
                      <a:r>
                        <a:rPr lang="en-US" sz="1600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100% visual check of weld bead leg length both at Cover and housing side near gear slot area will be inspected.</a:t>
                      </a:r>
                      <a:r>
                        <a:rPr lang="en-US" sz="1600" kern="1200" baseline="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 C: 02.09.2023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Negative validation to be carried out to validate the bead shift. T: 12.09.2023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US" sz="1600" b="1" u="sng" kern="1200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1112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u="none" kern="1200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 vMerge="1"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AutoNum type="arabicParenR"/>
                      </a:pPr>
                      <a:endParaRPr lang="en-US" sz="1400" b="0" i="0" u="none" strike="noStrike" kern="1200" baseline="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37296" y="229472"/>
            <a:ext cx="10314904" cy="779462"/>
          </a:xfrm>
        </p:spPr>
        <p:txBody>
          <a:bodyPr/>
          <a:lstStyle/>
          <a:p>
            <a:r>
              <a:rPr lang="en-GB" dirty="0"/>
              <a:t>18TG axle casing crack at Dome weld area - Meritor</a:t>
            </a:r>
          </a:p>
        </p:txBody>
      </p:sp>
      <p:pic>
        <p:nvPicPr>
          <p:cNvPr id="1026" name="Picture 1" descr="cid:image008.png@01D9A04D.A027F74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299"/>
          <a:stretch/>
        </p:blipFill>
        <p:spPr bwMode="auto">
          <a:xfrm>
            <a:off x="10504231" y="3423212"/>
            <a:ext cx="1449339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9431" y="3423212"/>
            <a:ext cx="2096370" cy="208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79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B2A3-D743-1B32-72EF-3F38F286F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Dome radius crack observations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31E88-1741-0455-3B62-C6FAE3733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60C3D8-E72A-4936-98EE-800A95E0CD88}" type="slidenum">
              <a:rPr kumimoji="0" lang="en-IN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3180D0-B53F-897F-EF13-CC9F760C35D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966" y="1392578"/>
            <a:ext cx="2982595" cy="2159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3BA15A-9657-9748-00A1-B58FC4BD0DB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4537" y="1425762"/>
            <a:ext cx="3112770" cy="2159635"/>
          </a:xfrm>
          <a:prstGeom prst="rect">
            <a:avLst/>
          </a:prstGeom>
        </p:spPr>
      </p:pic>
      <p:sp>
        <p:nvSpPr>
          <p:cNvPr id="10" name="Text Box 6">
            <a:extLst>
              <a:ext uri="{FF2B5EF4-FFF2-40B4-BE49-F238E27FC236}">
                <a16:creationId xmlns:a16="http://schemas.microsoft.com/office/drawing/2014/main" id="{ACD3DA91-669D-6CF1-4ECF-13A533D5039E}"/>
              </a:ext>
            </a:extLst>
          </p:cNvPr>
          <p:cNvSpPr txBox="1"/>
          <p:nvPr/>
        </p:nvSpPr>
        <p:spPr>
          <a:xfrm>
            <a:off x="425083" y="1037954"/>
            <a:ext cx="2880360" cy="31242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Fig 1: RH-Shorter side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8FD6C0B8-5850-323D-EE17-748DD251F38C}"/>
              </a:ext>
            </a:extLst>
          </p:cNvPr>
          <p:cNvSpPr txBox="1"/>
          <p:nvPr/>
        </p:nvSpPr>
        <p:spPr>
          <a:xfrm>
            <a:off x="3484537" y="1066090"/>
            <a:ext cx="2964180" cy="31242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Fig 2: LH-Longer side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FE6551-4FB6-D27B-D455-4AB5137DDD59}"/>
              </a:ext>
            </a:extLst>
          </p:cNvPr>
          <p:cNvSpPr/>
          <p:nvPr/>
        </p:nvSpPr>
        <p:spPr>
          <a:xfrm>
            <a:off x="482138" y="2261089"/>
            <a:ext cx="2400300" cy="647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1FAD31-3396-4EA6-929D-E386F97B70FE}"/>
              </a:ext>
            </a:extLst>
          </p:cNvPr>
          <p:cNvSpPr/>
          <p:nvPr/>
        </p:nvSpPr>
        <p:spPr>
          <a:xfrm>
            <a:off x="3998106" y="2164644"/>
            <a:ext cx="2400300" cy="647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EF7250-9932-3A87-4410-0035FD310AF9}"/>
              </a:ext>
            </a:extLst>
          </p:cNvPr>
          <p:cNvGrpSpPr/>
          <p:nvPr/>
        </p:nvGrpSpPr>
        <p:grpSpPr>
          <a:xfrm>
            <a:off x="3551066" y="3901756"/>
            <a:ext cx="3294380" cy="2159635"/>
            <a:chOff x="3551066" y="3901756"/>
            <a:chExt cx="3294380" cy="215963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4C92DF1-7F2E-111A-46F1-BA1B1EDB8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51066" y="3901756"/>
              <a:ext cx="3294380" cy="215963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BEC62D-D07B-DB61-B38D-FCB40AAF01F5}"/>
                </a:ext>
              </a:extLst>
            </p:cNvPr>
            <p:cNvSpPr/>
            <p:nvPr/>
          </p:nvSpPr>
          <p:spPr>
            <a:xfrm>
              <a:off x="3840772" y="4825635"/>
              <a:ext cx="2400300" cy="6477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BCA2EB4-984D-A0A1-9CBD-082DB85E52C2}"/>
              </a:ext>
            </a:extLst>
          </p:cNvPr>
          <p:cNvGrpSpPr/>
          <p:nvPr/>
        </p:nvGrpSpPr>
        <p:grpSpPr>
          <a:xfrm>
            <a:off x="241069" y="3901757"/>
            <a:ext cx="3112771" cy="2159635"/>
            <a:chOff x="241069" y="3901757"/>
            <a:chExt cx="3112771" cy="21596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5556BE-AA46-F317-6752-D8C216587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1069" y="3901757"/>
              <a:ext cx="3112771" cy="215963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BAA4BD-5C6F-4D10-DC12-4FEF5DDD7204}"/>
                </a:ext>
              </a:extLst>
            </p:cNvPr>
            <p:cNvSpPr/>
            <p:nvPr/>
          </p:nvSpPr>
          <p:spPr>
            <a:xfrm>
              <a:off x="425083" y="4825635"/>
              <a:ext cx="2400300" cy="6477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6" name="Text Box 6">
            <a:extLst>
              <a:ext uri="{FF2B5EF4-FFF2-40B4-BE49-F238E27FC236}">
                <a16:creationId xmlns:a16="http://schemas.microsoft.com/office/drawing/2014/main" id="{791FA114-7CCE-CAE1-A61D-3F3A51A5BBBA}"/>
              </a:ext>
            </a:extLst>
          </p:cNvPr>
          <p:cNvSpPr txBox="1"/>
          <p:nvPr/>
        </p:nvSpPr>
        <p:spPr>
          <a:xfrm>
            <a:off x="270244" y="3561200"/>
            <a:ext cx="2880360" cy="31242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Fig 3: RH-Shorter side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0AF794D2-8991-3269-D048-2EE8F285E35D}"/>
              </a:ext>
            </a:extLst>
          </p:cNvPr>
          <p:cNvSpPr txBox="1"/>
          <p:nvPr/>
        </p:nvSpPr>
        <p:spPr>
          <a:xfrm>
            <a:off x="3562544" y="3556152"/>
            <a:ext cx="2880360" cy="31242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Fig 4: RH-Shorter side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13E4E1-37A0-E6FF-DB77-3BF4D57969A3}"/>
              </a:ext>
            </a:extLst>
          </p:cNvPr>
          <p:cNvSpPr txBox="1"/>
          <p:nvPr/>
        </p:nvSpPr>
        <p:spPr>
          <a:xfrm>
            <a:off x="6911975" y="1092637"/>
            <a:ext cx="4724245" cy="20420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Before DP test</a:t>
            </a: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RH-Shorter side: The longitudinal crack has visible at 2 to 3 O’clock position on the outer side dome radius and weld lump and ground mark also observed shown in fig 1.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 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LH-Longer side: crack has invisible at 9 to 10 O’clock position shown in fig 2.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E16E34-3261-1269-D4BF-7DB7941A7973}"/>
              </a:ext>
            </a:extLst>
          </p:cNvPr>
          <p:cNvSpPr txBox="1"/>
          <p:nvPr/>
        </p:nvSpPr>
        <p:spPr>
          <a:xfrm>
            <a:off x="7042672" y="3511654"/>
            <a:ext cx="4724245" cy="2868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After DP test</a:t>
            </a: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RH-Shorter side: The longitudinal crack has visible at 2 to 3 O’clock position on the outer side dome radius as shown in fig3 . </a:t>
            </a: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LH-Longer side: Longitudinal crack has visible during dye penetrant test outer and inside dome radius at inside dome toe at dome side shown in fig 4</a:t>
            </a: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 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6986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4814" y="402672"/>
            <a:ext cx="7798525" cy="312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84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7EBB30B-142B-49F6-B59F-979DE6BF306B}"/>
              </a:ext>
            </a:extLst>
          </p:cNvPr>
          <p:cNvGraphicFramePr>
            <a:graphicFrameLocks noGrp="1"/>
          </p:cNvGraphicFramePr>
          <p:nvPr/>
        </p:nvGraphicFramePr>
        <p:xfrm>
          <a:off x="1" y="978558"/>
          <a:ext cx="12191999" cy="5856735"/>
        </p:xfrm>
        <a:graphic>
          <a:graphicData uri="http://schemas.openxmlformats.org/drawingml/2006/table">
            <a:tbl>
              <a:tblPr firstRow="1" bandRow="1"/>
              <a:tblGrid>
                <a:gridCol w="281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221">
                  <a:extLst>
                    <a:ext uri="{9D8B030D-6E8A-4147-A177-3AD203B41FA5}">
                      <a16:colId xmlns:a16="http://schemas.microsoft.com/office/drawing/2014/main" val="4227988045"/>
                    </a:ext>
                  </a:extLst>
                </a:gridCol>
                <a:gridCol w="2349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1009">
                  <a:extLst>
                    <a:ext uri="{9D8B030D-6E8A-4147-A177-3AD203B41FA5}">
                      <a16:colId xmlns:a16="http://schemas.microsoft.com/office/drawing/2014/main" val="3015479297"/>
                    </a:ext>
                  </a:extLst>
                </a:gridCol>
                <a:gridCol w="2278965">
                  <a:extLst>
                    <a:ext uri="{9D8B030D-6E8A-4147-A177-3AD203B41FA5}">
                      <a16:colId xmlns:a16="http://schemas.microsoft.com/office/drawing/2014/main" val="1391310894"/>
                    </a:ext>
                  </a:extLst>
                </a:gridCol>
                <a:gridCol w="1331132">
                  <a:extLst>
                    <a:ext uri="{9D8B030D-6E8A-4147-A177-3AD203B41FA5}">
                      <a16:colId xmlns:a16="http://schemas.microsoft.com/office/drawing/2014/main" val="961591893"/>
                    </a:ext>
                  </a:extLst>
                </a:gridCol>
                <a:gridCol w="1594270">
                  <a:extLst>
                    <a:ext uri="{9D8B030D-6E8A-4147-A177-3AD203B41FA5}">
                      <a16:colId xmlns:a16="http://schemas.microsoft.com/office/drawing/2014/main" val="2048690437"/>
                    </a:ext>
                  </a:extLst>
                </a:gridCol>
                <a:gridCol w="1191743">
                  <a:extLst>
                    <a:ext uri="{9D8B030D-6E8A-4147-A177-3AD203B41FA5}">
                      <a16:colId xmlns:a16="http://schemas.microsoft.com/office/drawing/2014/main" val="3470359945"/>
                    </a:ext>
                  </a:extLst>
                </a:gridCol>
              </a:tblGrid>
              <a:tr h="309207">
                <a:tc rowSpan="2"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5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Complaint / Problem details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baseline="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Axle casing crack at Seam weld area in 3525 Bogie tipper fitted with MT15i 18TG axle</a:t>
                      </a:r>
                      <a:endParaRPr lang="en-US" sz="15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5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Issue status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RL3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541415"/>
                  </a:ext>
                </a:extLst>
              </a:tr>
              <a:tr h="309207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5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Issue grade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7397094"/>
                  </a:ext>
                </a:extLst>
              </a:tr>
              <a:tr h="530059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5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2825T &amp; 3525T</a:t>
                      </a:r>
                      <a:endParaRPr lang="en-US" sz="15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5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Failure Kms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5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1307 </a:t>
                      </a:r>
                      <a:r>
                        <a:rPr lang="en-US" sz="15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Hrs</a:t>
                      </a:r>
                      <a:r>
                        <a:rPr lang="en-US" sz="15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1956 </a:t>
                      </a:r>
                      <a:r>
                        <a:rPr lang="en-US" sz="15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Hrs</a:t>
                      </a:r>
                      <a:endParaRPr lang="en-US" sz="15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5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Data as</a:t>
                      </a:r>
                      <a:r>
                        <a:rPr lang="en-US" sz="1500" b="1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on</a:t>
                      </a:r>
                      <a:endParaRPr lang="en-US" sz="15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500" b="0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Aug’23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059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latin typeface="+mn-lt"/>
                        </a:rPr>
                        <a:t>Mfg plant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IN" sz="1500" dirty="0">
                          <a:latin typeface="+mj-lt"/>
                        </a:rPr>
                        <a:t>PNR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5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No of cases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MT15i 18TG - 2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5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Resp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500" b="0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Meritor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207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lv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500" b="1" u="non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Observation/ Root cause</a:t>
                      </a:r>
                    </a:p>
                  </a:txBody>
                  <a:tcPr marL="91437" marR="91437" marT="45728" marB="45728" vert="vert27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rowSpan="2"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>
                        <a:spcAft>
                          <a:spcPts val="156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500" b="1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Observation /</a:t>
                      </a:r>
                      <a:r>
                        <a:rPr lang="en-US" sz="1500" b="1" i="0" u="none" kern="1200" baseline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Analysis</a:t>
                      </a:r>
                    </a:p>
                    <a:p>
                      <a:pPr marL="0" indent="0">
                        <a:buNone/>
                      </a:pPr>
                      <a:r>
                        <a:rPr lang="en-GB" sz="1500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1</a:t>
                      </a:r>
                      <a:r>
                        <a:rPr lang="en-GB" sz="1500" kern="1200" baseline="300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st</a:t>
                      </a:r>
                      <a:r>
                        <a:rPr lang="en-GB" sz="1500" kern="1200" baseline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500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failure of 18TG axle casing crack at Seam weld area reported in 3525 BGS tipper vehicle at </a:t>
                      </a:r>
                      <a:r>
                        <a:rPr lang="en-GB" sz="1500" kern="1200" dirty="0" err="1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Polavaram</a:t>
                      </a:r>
                      <a:r>
                        <a:rPr lang="en-GB" sz="1500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 (AP)</a:t>
                      </a:r>
                      <a:r>
                        <a:rPr lang="en-IN" sz="1500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. Field Joint investigation carried out and following are the findings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500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Vehicle is operating at </a:t>
                      </a:r>
                      <a:r>
                        <a:rPr lang="en-IN" sz="1500" kern="1200" dirty="0" err="1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Polavaram</a:t>
                      </a:r>
                      <a:r>
                        <a:rPr lang="en-IN" sz="1500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 irrigation project site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500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Vehicle is fitted with 30T Suspension (Field modified)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500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Application details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en-IN" sz="1500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Operating load    : Onward – Wet sand, Return - Empty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en-IN" sz="1500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Lead distance       : 12 Kms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en-IN" sz="1500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LR category           : L4R4 / L5R4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en-IN" sz="1500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Vehicle operation : 24x7 (2 Shifts)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1500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Vehicle is operating in River bed site with Approx. GVW of 62T. 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500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Failed part under</a:t>
                      </a:r>
                      <a:r>
                        <a:rPr lang="en-IN" sz="1500" kern="1200" baseline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 analysis done and </a:t>
                      </a:r>
                      <a:r>
                        <a:rPr lang="en-US" sz="1500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Weld bead shift observed i.e.,  Weld presence witnessed more on one half of the Housing</a:t>
                      </a:r>
                    </a:p>
                  </a:txBody>
                  <a:tcPr marL="91437" marR="91437" marT="45728" marB="4572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Photos / Illustration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marL="115888" marR="0" lvl="0" indent="-1158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b="1" kern="1200" baseline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bg1"/>
                          </a:solidFill>
                          <a:latin typeface="+mn-lt"/>
                        </a:rPr>
                        <a:t>Illustration</a:t>
                      </a:r>
                      <a:endParaRPr 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8ED5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889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endParaRPr 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r>
                        <a:rPr lang="en-US" sz="1500" dirty="0">
                          <a:solidFill>
                            <a:schemeClr val="bg1"/>
                          </a:solidFill>
                          <a:latin typeface="+mn-lt"/>
                        </a:rPr>
                        <a:t>v</a:t>
                      </a:r>
                    </a:p>
                    <a:p>
                      <a:endParaRPr 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717420"/>
                  </a:ext>
                </a:extLst>
              </a:tr>
              <a:tr h="10306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500" b="1" u="non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</a:p>
                  </a:txBody>
                  <a:tcPr marL="91437" marR="91437" marT="45728" marB="45728" vert="vert27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Interim</a:t>
                      </a:r>
                      <a:r>
                        <a:rPr lang="en-US" sz="1500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 </a:t>
                      </a:r>
                      <a:r>
                        <a:rPr lang="en-US" sz="1500" b="1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action</a:t>
                      </a:r>
                      <a:r>
                        <a:rPr lang="en-US" sz="1500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: 18TG Seam welding to be carried out in </a:t>
                      </a:r>
                      <a:r>
                        <a:rPr lang="en-US" sz="1500" kern="1200" dirty="0" err="1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Robo</a:t>
                      </a:r>
                      <a:r>
                        <a:rPr lang="en-US" sz="1500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 welding which has weaving feature (side-to-side motion of the weld wire, resulting in enhanced fusion of the weld).</a:t>
                      </a:r>
                      <a:r>
                        <a:rPr lang="en-US" sz="1500" kern="1200" baseline="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 T: 16.09.2023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Long Term</a:t>
                      </a:r>
                      <a:r>
                        <a:rPr lang="en-US" sz="1500" kern="120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: Current Seam Weld machine to be upgraded with Weaving option.</a:t>
                      </a:r>
                      <a:r>
                        <a:rPr lang="en-US" sz="1500" kern="1200" baseline="0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 T: Oct’23</a:t>
                      </a:r>
                      <a:endParaRPr lang="en-US" sz="1500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US" sz="1600" b="1" u="sng" kern="1200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1112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u="none" kern="1200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 vMerge="1"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AutoNum type="arabicParenR"/>
                      </a:pPr>
                      <a:endParaRPr lang="en-US" sz="1400" b="0" i="0" u="none" strike="noStrike" kern="1200" baseline="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37296" y="229472"/>
            <a:ext cx="10314904" cy="779462"/>
          </a:xfrm>
        </p:spPr>
        <p:txBody>
          <a:bodyPr/>
          <a:lstStyle/>
          <a:p>
            <a:r>
              <a:rPr lang="en-GB" dirty="0"/>
              <a:t>18TG axle casing crack at Seam weld area - Meritor</a:t>
            </a:r>
          </a:p>
        </p:txBody>
      </p:sp>
      <p:pic>
        <p:nvPicPr>
          <p:cNvPr id="1026" name="Picture 1" descr="image008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27243" y="3226265"/>
            <a:ext cx="3924080" cy="2006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F7ABC9-E77E-06CE-C7FC-92BC2225AE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463" t="17840" r="36669" b="38498"/>
          <a:stretch/>
        </p:blipFill>
        <p:spPr>
          <a:xfrm>
            <a:off x="8257735" y="5342518"/>
            <a:ext cx="1688123" cy="138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90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38202" y="990600"/>
          <a:ext cx="10515599" cy="5486400"/>
        </p:xfrm>
        <a:graphic>
          <a:graphicData uri="http://schemas.openxmlformats.org/drawingml/2006/table">
            <a:tbl>
              <a:tblPr/>
              <a:tblGrid>
                <a:gridCol w="1447799">
                  <a:extLst>
                    <a:ext uri="{9D8B030D-6E8A-4147-A177-3AD203B41FA5}">
                      <a16:colId xmlns:a16="http://schemas.microsoft.com/office/drawing/2014/main" val="1971209899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1274662835"/>
                    </a:ext>
                  </a:extLst>
                </a:gridCol>
                <a:gridCol w="1380223">
                  <a:extLst>
                    <a:ext uri="{9D8B030D-6E8A-4147-A177-3AD203B41FA5}">
                      <a16:colId xmlns:a16="http://schemas.microsoft.com/office/drawing/2014/main" val="3637822773"/>
                    </a:ext>
                  </a:extLst>
                </a:gridCol>
                <a:gridCol w="2362517">
                  <a:extLst>
                    <a:ext uri="{9D8B030D-6E8A-4147-A177-3AD203B41FA5}">
                      <a16:colId xmlns:a16="http://schemas.microsoft.com/office/drawing/2014/main" val="3478189862"/>
                    </a:ext>
                  </a:extLst>
                </a:gridCol>
                <a:gridCol w="1367130">
                  <a:extLst>
                    <a:ext uri="{9D8B030D-6E8A-4147-A177-3AD203B41FA5}">
                      <a16:colId xmlns:a16="http://schemas.microsoft.com/office/drawing/2014/main" val="2417343177"/>
                    </a:ext>
                  </a:extLst>
                </a:gridCol>
                <a:gridCol w="1367130">
                  <a:extLst>
                    <a:ext uri="{9D8B030D-6E8A-4147-A177-3AD203B41FA5}">
                      <a16:colId xmlns:a16="http://schemas.microsoft.com/office/drawing/2014/main" val="1331085014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Issue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Axle casing seam weld crack in MT15i 18TG 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12364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Supplier: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M/s Meritor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3984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Issue Dt/Month: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83984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Aug’23 (SQ Recd)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198095"/>
                  </a:ext>
                </a:extLst>
              </a:tr>
              <a:tr h="5693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Part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MT15i 18TG axle / Casing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83984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Veh</a:t>
                      </a:r>
                      <a:r>
                        <a:rPr lang="en-US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Model: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83984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2825 &amp; </a:t>
                      </a:r>
                      <a:r>
                        <a:rPr lang="en-I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3525</a:t>
                      </a:r>
                    </a:p>
                    <a:p>
                      <a:pPr marL="0" marR="0" indent="0" algn="l" defTabSz="83984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Tipper </a:t>
                      </a:r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Bogie tipper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Rej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Qty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189243"/>
                  </a:ext>
                </a:extLst>
              </a:tr>
              <a:tr h="5693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Remarks: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83984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Repeat failure / </a:t>
                      </a:r>
                      <a:r>
                        <a:rPr lang="en-IN" sz="16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2nd case of seam weld area and dome radius crack in 18TG</a:t>
                      </a:r>
                      <a:endParaRPr lang="en-US" sz="1600" b="0" i="0" u="none" strike="noStrike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219902"/>
                  </a:ext>
                </a:extLst>
              </a:tr>
              <a:tr h="309114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Defect</a:t>
                      </a:r>
                      <a:r>
                        <a:rPr lang="en-US" sz="15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Picture (Part/Vehicle):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10407"/>
                  </a:ext>
                </a:extLst>
              </a:tr>
              <a:tr h="3048000">
                <a:tc gridSpan="6">
                  <a:txBody>
                    <a:bodyPr/>
                    <a:lstStyle/>
                    <a:p>
                      <a:pPr algn="l" fontAlgn="ctr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88217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38201" y="238781"/>
            <a:ext cx="105155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37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Field Issue / Defective Part/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37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37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Summary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0815" b="26494"/>
          <a:stretch/>
        </p:blipFill>
        <p:spPr>
          <a:xfrm>
            <a:off x="4494130" y="5106672"/>
            <a:ext cx="3203739" cy="106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465" y="3668486"/>
            <a:ext cx="3279932" cy="2469094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153400" y="3668486"/>
          <a:ext cx="2971800" cy="2469096"/>
        </p:xfrm>
        <a:graphic>
          <a:graphicData uri="http://schemas.openxmlformats.org/drawingml/2006/table">
            <a:tbl>
              <a:tblPr firstRow="1" firstCol="1" bandRow="1"/>
              <a:tblGrid>
                <a:gridCol w="1124229">
                  <a:extLst>
                    <a:ext uri="{9D8B030D-6E8A-4147-A177-3AD203B41FA5}">
                      <a16:colId xmlns:a16="http://schemas.microsoft.com/office/drawing/2014/main" val="3136334338"/>
                    </a:ext>
                  </a:extLst>
                </a:gridCol>
                <a:gridCol w="1847571">
                  <a:extLst>
                    <a:ext uri="{9D8B030D-6E8A-4147-A177-3AD203B41FA5}">
                      <a16:colId xmlns:a16="http://schemas.microsoft.com/office/drawing/2014/main" val="426477770"/>
                    </a:ext>
                  </a:extLst>
                </a:gridCol>
              </a:tblGrid>
              <a:tr h="2327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Chassis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90" marR="8890" marT="8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MB1H3VLD3NRBD5277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90" marR="8890" marT="8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583975"/>
                  </a:ext>
                </a:extLst>
              </a:tr>
              <a:tr h="2327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Veh model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90" marR="8890" marT="8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2825 Bogie tipper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90" marR="8890" marT="8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955078"/>
                  </a:ext>
                </a:extLst>
              </a:tr>
              <a:tr h="2327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90" marR="8890" marT="8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5.57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90" marR="8890" marT="8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1362506"/>
                  </a:ext>
                </a:extLst>
              </a:tr>
              <a:tr h="2327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90" marR="8890" marT="8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24-Jan-23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90" marR="8890" marT="8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405080"/>
                  </a:ext>
                </a:extLst>
              </a:tr>
              <a:tr h="2327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90" marR="8890" marT="8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24-Aug-23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90" marR="8890" marT="8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040668"/>
                  </a:ext>
                </a:extLst>
              </a:tr>
              <a:tr h="2327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Failed </a:t>
                      </a:r>
                      <a:r>
                        <a:rPr lang="en-US" sz="1100" b="1" dirty="0" err="1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Hrs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90" marR="8890" marT="8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1200 Hrs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90" marR="8890" marT="8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0456919"/>
                  </a:ext>
                </a:extLst>
              </a:tr>
              <a:tr h="3747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Axle make &amp; Model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90" marR="8890" marT="8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Meritor, MT15i 18TG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90" marR="8890" marT="8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702024"/>
                  </a:ext>
                </a:extLst>
              </a:tr>
              <a:tr h="2327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Axle S.No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90" marR="8890" marT="8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MA22K089376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90" marR="8890" marT="8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5010671"/>
                  </a:ext>
                </a:extLst>
              </a:tr>
              <a:tr h="2327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Location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90" marR="8890" marT="8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Karur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90" marR="8890" marT="8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8118092"/>
                  </a:ext>
                </a:extLst>
              </a:tr>
              <a:tr h="2327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Customer 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90" marR="8890" marT="8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M/s SR Infra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90" marR="8890" marT="8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5751036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4130" y="3629691"/>
            <a:ext cx="3203739" cy="13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82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L Custom Blue palette">
      <a:dk1>
        <a:srgbClr val="003764"/>
      </a:dk1>
      <a:lt1>
        <a:srgbClr val="FFFFFF"/>
      </a:lt1>
      <a:dk2>
        <a:srgbClr val="0070C0"/>
      </a:dk2>
      <a:lt2>
        <a:srgbClr val="E1F1FF"/>
      </a:lt2>
      <a:accent1>
        <a:srgbClr val="003F72"/>
      </a:accent1>
      <a:accent2>
        <a:srgbClr val="0041C4"/>
      </a:accent2>
      <a:accent3>
        <a:srgbClr val="5CD3FF"/>
      </a:accent3>
      <a:accent4>
        <a:srgbClr val="00C8A1"/>
      </a:accent4>
      <a:accent5>
        <a:srgbClr val="C5EF01"/>
      </a:accent5>
      <a:accent6>
        <a:srgbClr val="99FFCC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hok Leyland New PPT Template KMDN" id="{5BC33E4A-2E03-42E6-B09C-77AB6295BC10}" vid="{D2F3F93A-3DB4-495E-8DD5-FAE3125C5D7B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AL Custom Blue palette">
      <a:dk1>
        <a:srgbClr val="003764"/>
      </a:dk1>
      <a:lt1>
        <a:srgbClr val="FFFFFF"/>
      </a:lt1>
      <a:dk2>
        <a:srgbClr val="0070C0"/>
      </a:dk2>
      <a:lt2>
        <a:srgbClr val="E1F1FF"/>
      </a:lt2>
      <a:accent1>
        <a:srgbClr val="003F72"/>
      </a:accent1>
      <a:accent2>
        <a:srgbClr val="0041C4"/>
      </a:accent2>
      <a:accent3>
        <a:srgbClr val="5CD3FF"/>
      </a:accent3>
      <a:accent4>
        <a:srgbClr val="00C8A1"/>
      </a:accent4>
      <a:accent5>
        <a:srgbClr val="C5EF01"/>
      </a:accent5>
      <a:accent6>
        <a:srgbClr val="99FFCC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hok Leyland New PPT Template KMDN" id="{5BC33E4A-2E03-42E6-B09C-77AB6295BC10}" vid="{D2F3F93A-3DB4-495E-8DD5-FAE3125C5D7B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AL Custom Blue palette">
      <a:dk1>
        <a:srgbClr val="003764"/>
      </a:dk1>
      <a:lt1>
        <a:srgbClr val="FFFFFF"/>
      </a:lt1>
      <a:dk2>
        <a:srgbClr val="0070C0"/>
      </a:dk2>
      <a:lt2>
        <a:srgbClr val="E1F1FF"/>
      </a:lt2>
      <a:accent1>
        <a:srgbClr val="003F72"/>
      </a:accent1>
      <a:accent2>
        <a:srgbClr val="0041C4"/>
      </a:accent2>
      <a:accent3>
        <a:srgbClr val="5CD3FF"/>
      </a:accent3>
      <a:accent4>
        <a:srgbClr val="00C8A1"/>
      </a:accent4>
      <a:accent5>
        <a:srgbClr val="C5EF01"/>
      </a:accent5>
      <a:accent6>
        <a:srgbClr val="99FFCC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hok Leyland New PPT Template KMDN" id="{5BC33E4A-2E03-42E6-B09C-77AB6295BC10}" vid="{D2F3F93A-3DB4-495E-8DD5-FAE3125C5D7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EE26D5C61E2B42B63761096BAEAE78" ma:contentTypeVersion="17" ma:contentTypeDescription="Create a new document." ma:contentTypeScope="" ma:versionID="35922bb1319ff6244ac6b06922e594b9">
  <xsd:schema xmlns:xsd="http://www.w3.org/2001/XMLSchema" xmlns:xs="http://www.w3.org/2001/XMLSchema" xmlns:p="http://schemas.microsoft.com/office/2006/metadata/properties" xmlns:ns2="d31e0a95-96b0-4411-a18f-e4fd582fb3ee" xmlns:ns3="6ba8794d-3c15-4947-888c-3ef7f0f56fa7" targetNamespace="http://schemas.microsoft.com/office/2006/metadata/properties" ma:root="true" ma:fieldsID="8134f081a61b03706c9ba332b52c17a1" ns2:_="" ns3:_="">
    <xsd:import namespace="d31e0a95-96b0-4411-a18f-e4fd582fb3ee"/>
    <xsd:import namespace="6ba8794d-3c15-4947-888c-3ef7f0f56f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1e0a95-96b0-4411-a18f-e4fd582fb3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92505fa-fe31-4319-891a-6f90768357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a8794d-3c15-4947-888c-3ef7f0f56fa7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c8b0432-b299-4f93-862d-ce8eed9c82da}" ma:internalName="TaxCatchAll" ma:showField="CatchAllData" ma:web="6ba8794d-3c15-4947-888c-3ef7f0f56f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075E8B-8543-4227-BDE8-18028D59B8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210077-A9DE-4678-9BC4-25372EB467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1e0a95-96b0-4411-a18f-e4fd582fb3ee"/>
    <ds:schemaRef ds:uri="6ba8794d-3c15-4947-888c-3ef7f0f56f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Ashok Leyland New PPT Template India</Template>
  <TotalTime>1992</TotalTime>
  <Words>2084</Words>
  <Application>Microsoft Office PowerPoint</Application>
  <PresentationFormat>Widescreen</PresentationFormat>
  <Paragraphs>380</Paragraphs>
  <Slides>21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Office Theme</vt:lpstr>
      <vt:lpstr>1_Office Theme</vt:lpstr>
      <vt:lpstr>2_Office Theme</vt:lpstr>
      <vt:lpstr>3_Office Theme</vt:lpstr>
      <vt:lpstr>4_Office Theme</vt:lpstr>
      <vt:lpstr>18TG axle casing crack at 2 O clock &amp; 10 O clock - Meritor</vt:lpstr>
      <vt:lpstr>18TG RA2 axle casing crack in 3525 Tipper Failure photographs</vt:lpstr>
      <vt:lpstr>18TG RA2 axle casing crack in 3525 Tipper Failure photographs</vt:lpstr>
      <vt:lpstr>PowerPoint Presentation</vt:lpstr>
      <vt:lpstr>18TG axle casing crack at Dome weld area - Meritor</vt:lpstr>
      <vt:lpstr>Dome radius crack observations</vt:lpstr>
      <vt:lpstr>PowerPoint Presentation</vt:lpstr>
      <vt:lpstr>18TG axle casing crack at Seam weld area - Meritor</vt:lpstr>
      <vt:lpstr>PowerPoint Presentation</vt:lpstr>
      <vt:lpstr>18TG RA1 axle casing crack in 3525 Tipper Failure photographs</vt:lpstr>
      <vt:lpstr>PowerPoint Presentation</vt:lpstr>
      <vt:lpstr>Friction weld crack - Meritor</vt:lpstr>
      <vt:lpstr>Failure photographs</vt:lpstr>
      <vt:lpstr>PowerPoint Presentation</vt:lpstr>
      <vt:lpstr>18TG axle casing crack at S Cam pad weld area – Field retro fitted casing Meritor</vt:lpstr>
      <vt:lpstr>PowerPoint Presentation</vt:lpstr>
      <vt:lpstr>PowerPoint Presentation</vt:lpstr>
      <vt:lpstr>PowerPoint Presentation</vt:lpstr>
      <vt:lpstr>Case 1 – 18TG axle casing crack at S Cam pad weld area</vt:lpstr>
      <vt:lpstr>Case 2 – 18TG axle casing crack at S Cam pad weld area</vt:lpstr>
      <vt:lpstr>PowerPoint Presentation</vt:lpstr>
    </vt:vector>
  </TitlesOfParts>
  <Company>Ashok Leyland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Manasa P ( Communication )</dc:creator>
  <cp:lastModifiedBy>Pranesh G (CQ – Field quality)</cp:lastModifiedBy>
  <cp:revision>169</cp:revision>
  <dcterms:created xsi:type="dcterms:W3CDTF">2023-01-20T12:50:13Z</dcterms:created>
  <dcterms:modified xsi:type="dcterms:W3CDTF">2023-09-26T02:14:31Z</dcterms:modified>
</cp:coreProperties>
</file>